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8" r:id="rId3"/>
    <p:sldId id="282" r:id="rId4"/>
    <p:sldId id="270" r:id="rId5"/>
    <p:sldId id="273" r:id="rId6"/>
    <p:sldId id="271" r:id="rId7"/>
    <p:sldId id="283" r:id="rId8"/>
    <p:sldId id="286" r:id="rId9"/>
    <p:sldId id="278" r:id="rId10"/>
    <p:sldId id="272" r:id="rId11"/>
    <p:sldId id="265" r:id="rId12"/>
    <p:sldId id="257" r:id="rId13"/>
    <p:sldId id="259" r:id="rId14"/>
    <p:sldId id="260" r:id="rId15"/>
    <p:sldId id="261" r:id="rId16"/>
    <p:sldId id="263" r:id="rId17"/>
    <p:sldId id="285" r:id="rId18"/>
    <p:sldId id="284" r:id="rId19"/>
    <p:sldId id="262" r:id="rId20"/>
    <p:sldId id="264" r:id="rId21"/>
    <p:sldId id="258" r:id="rId22"/>
    <p:sldId id="276" r:id="rId23"/>
    <p:sldId id="277" r:id="rId24"/>
    <p:sldId id="274" r:id="rId25"/>
    <p:sldId id="275" r:id="rId26"/>
    <p:sldId id="266" r:id="rId27"/>
    <p:sldId id="288" r:id="rId28"/>
    <p:sldId id="289" r:id="rId29"/>
    <p:sldId id="290" r:id="rId30"/>
    <p:sldId id="279" r:id="rId31"/>
    <p:sldId id="280" r:id="rId32"/>
    <p:sldId id="281" r:id="rId3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80" d="100"/>
          <a:sy n="80" d="100"/>
        </p:scale>
        <p:origin x="120"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BC2784C4-7661-4BBE-AADF-0C9CEE3E88FD}" type="datetimeFigureOut">
              <a:rPr lang="he-IL" smtClean="0"/>
              <a:t>י"א/תמוז/תשע"ט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00CAEB6-46F0-4E70-A023-4AE5C1F2F011}" type="slidenum">
              <a:rPr lang="he-IL" smtClean="0"/>
              <a:t>‹#›</a:t>
            </a:fld>
            <a:endParaRPr lang="he-IL"/>
          </a:p>
        </p:txBody>
      </p:sp>
    </p:spTree>
    <p:extLst>
      <p:ext uri="{BB962C8B-B14F-4D97-AF65-F5344CB8AC3E}">
        <p14:creationId xmlns:p14="http://schemas.microsoft.com/office/powerpoint/2010/main" val="377379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BC2784C4-7661-4BBE-AADF-0C9CEE3E88FD}" type="datetimeFigureOut">
              <a:rPr lang="he-IL" smtClean="0"/>
              <a:t>י"א/תמוז/תשע"ט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00CAEB6-46F0-4E70-A023-4AE5C1F2F011}" type="slidenum">
              <a:rPr lang="he-IL" smtClean="0"/>
              <a:t>‹#›</a:t>
            </a:fld>
            <a:endParaRPr lang="he-IL"/>
          </a:p>
        </p:txBody>
      </p:sp>
    </p:spTree>
    <p:extLst>
      <p:ext uri="{BB962C8B-B14F-4D97-AF65-F5344CB8AC3E}">
        <p14:creationId xmlns:p14="http://schemas.microsoft.com/office/powerpoint/2010/main" val="1125243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BC2784C4-7661-4BBE-AADF-0C9CEE3E88FD}" type="datetimeFigureOut">
              <a:rPr lang="he-IL" smtClean="0"/>
              <a:t>י"א/תמוז/תשע"ט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00CAEB6-46F0-4E70-A023-4AE5C1F2F011}" type="slidenum">
              <a:rPr lang="he-IL" smtClean="0"/>
              <a:t>‹#›</a:t>
            </a:fld>
            <a:endParaRPr lang="he-IL"/>
          </a:p>
        </p:txBody>
      </p:sp>
    </p:spTree>
    <p:extLst>
      <p:ext uri="{BB962C8B-B14F-4D97-AF65-F5344CB8AC3E}">
        <p14:creationId xmlns:p14="http://schemas.microsoft.com/office/powerpoint/2010/main" val="313499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BC2784C4-7661-4BBE-AADF-0C9CEE3E88FD}" type="datetimeFigureOut">
              <a:rPr lang="he-IL" smtClean="0"/>
              <a:t>י"א/תמוז/תשע"ט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00CAEB6-46F0-4E70-A023-4AE5C1F2F011}" type="slidenum">
              <a:rPr lang="he-IL" smtClean="0"/>
              <a:t>‹#›</a:t>
            </a:fld>
            <a:endParaRPr lang="he-IL"/>
          </a:p>
        </p:txBody>
      </p:sp>
    </p:spTree>
    <p:extLst>
      <p:ext uri="{BB962C8B-B14F-4D97-AF65-F5344CB8AC3E}">
        <p14:creationId xmlns:p14="http://schemas.microsoft.com/office/powerpoint/2010/main" val="253669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BC2784C4-7661-4BBE-AADF-0C9CEE3E88FD}" type="datetimeFigureOut">
              <a:rPr lang="he-IL" smtClean="0"/>
              <a:t>י"א/תמוז/תשע"ט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00CAEB6-46F0-4E70-A023-4AE5C1F2F011}" type="slidenum">
              <a:rPr lang="he-IL" smtClean="0"/>
              <a:t>‹#›</a:t>
            </a:fld>
            <a:endParaRPr lang="he-IL"/>
          </a:p>
        </p:txBody>
      </p:sp>
    </p:spTree>
    <p:extLst>
      <p:ext uri="{BB962C8B-B14F-4D97-AF65-F5344CB8AC3E}">
        <p14:creationId xmlns:p14="http://schemas.microsoft.com/office/powerpoint/2010/main" val="344880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BC2784C4-7661-4BBE-AADF-0C9CEE3E88FD}" type="datetimeFigureOut">
              <a:rPr lang="he-IL" smtClean="0"/>
              <a:t>י"א/תמוז/תשע"ט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B00CAEB6-46F0-4E70-A023-4AE5C1F2F011}" type="slidenum">
              <a:rPr lang="he-IL" smtClean="0"/>
              <a:t>‹#›</a:t>
            </a:fld>
            <a:endParaRPr lang="he-IL"/>
          </a:p>
        </p:txBody>
      </p:sp>
    </p:spTree>
    <p:extLst>
      <p:ext uri="{BB962C8B-B14F-4D97-AF65-F5344CB8AC3E}">
        <p14:creationId xmlns:p14="http://schemas.microsoft.com/office/powerpoint/2010/main" val="4225023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BC2784C4-7661-4BBE-AADF-0C9CEE3E88FD}" type="datetimeFigureOut">
              <a:rPr lang="he-IL" smtClean="0"/>
              <a:t>י"א/תמוז/תשע"ט</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B00CAEB6-46F0-4E70-A023-4AE5C1F2F011}" type="slidenum">
              <a:rPr lang="he-IL" smtClean="0"/>
              <a:t>‹#›</a:t>
            </a:fld>
            <a:endParaRPr lang="he-IL"/>
          </a:p>
        </p:txBody>
      </p:sp>
    </p:spTree>
    <p:extLst>
      <p:ext uri="{BB962C8B-B14F-4D97-AF65-F5344CB8AC3E}">
        <p14:creationId xmlns:p14="http://schemas.microsoft.com/office/powerpoint/2010/main" val="1482545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BC2784C4-7661-4BBE-AADF-0C9CEE3E88FD}" type="datetimeFigureOut">
              <a:rPr lang="he-IL" smtClean="0"/>
              <a:t>י"א/תמוז/תשע"ט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B00CAEB6-46F0-4E70-A023-4AE5C1F2F011}" type="slidenum">
              <a:rPr lang="he-IL" smtClean="0"/>
              <a:t>‹#›</a:t>
            </a:fld>
            <a:endParaRPr lang="he-IL"/>
          </a:p>
        </p:txBody>
      </p:sp>
    </p:spTree>
    <p:extLst>
      <p:ext uri="{BB962C8B-B14F-4D97-AF65-F5344CB8AC3E}">
        <p14:creationId xmlns:p14="http://schemas.microsoft.com/office/powerpoint/2010/main" val="212145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BC2784C4-7661-4BBE-AADF-0C9CEE3E88FD}" type="datetimeFigureOut">
              <a:rPr lang="he-IL" smtClean="0"/>
              <a:t>י"א/תמוז/תשע"ט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B00CAEB6-46F0-4E70-A023-4AE5C1F2F011}" type="slidenum">
              <a:rPr lang="he-IL" smtClean="0"/>
              <a:t>‹#›</a:t>
            </a:fld>
            <a:endParaRPr lang="he-IL"/>
          </a:p>
        </p:txBody>
      </p:sp>
    </p:spTree>
    <p:extLst>
      <p:ext uri="{BB962C8B-B14F-4D97-AF65-F5344CB8AC3E}">
        <p14:creationId xmlns:p14="http://schemas.microsoft.com/office/powerpoint/2010/main" val="3459273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BC2784C4-7661-4BBE-AADF-0C9CEE3E88FD}" type="datetimeFigureOut">
              <a:rPr lang="he-IL" smtClean="0"/>
              <a:t>י"א/תמוז/תשע"ט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B00CAEB6-46F0-4E70-A023-4AE5C1F2F011}" type="slidenum">
              <a:rPr lang="he-IL" smtClean="0"/>
              <a:t>‹#›</a:t>
            </a:fld>
            <a:endParaRPr lang="he-IL"/>
          </a:p>
        </p:txBody>
      </p:sp>
    </p:spTree>
    <p:extLst>
      <p:ext uri="{BB962C8B-B14F-4D97-AF65-F5344CB8AC3E}">
        <p14:creationId xmlns:p14="http://schemas.microsoft.com/office/powerpoint/2010/main" val="2149374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BC2784C4-7661-4BBE-AADF-0C9CEE3E88FD}" type="datetimeFigureOut">
              <a:rPr lang="he-IL" smtClean="0"/>
              <a:t>י"א/תמוז/תשע"ט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B00CAEB6-46F0-4E70-A023-4AE5C1F2F011}" type="slidenum">
              <a:rPr lang="he-IL" smtClean="0"/>
              <a:t>‹#›</a:t>
            </a:fld>
            <a:endParaRPr lang="he-IL"/>
          </a:p>
        </p:txBody>
      </p:sp>
    </p:spTree>
    <p:extLst>
      <p:ext uri="{BB962C8B-B14F-4D97-AF65-F5344CB8AC3E}">
        <p14:creationId xmlns:p14="http://schemas.microsoft.com/office/powerpoint/2010/main" val="869117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C2784C4-7661-4BBE-AADF-0C9CEE3E88FD}" type="datetimeFigureOut">
              <a:rPr lang="he-IL" smtClean="0"/>
              <a:t>י"א/תמוז/תשע"ט</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00CAEB6-46F0-4E70-A023-4AE5C1F2F011}" type="slidenum">
              <a:rPr lang="he-IL" smtClean="0"/>
              <a:t>‹#›</a:t>
            </a:fld>
            <a:endParaRPr lang="he-IL"/>
          </a:p>
        </p:txBody>
      </p:sp>
    </p:spTree>
    <p:extLst>
      <p:ext uri="{BB962C8B-B14F-4D97-AF65-F5344CB8AC3E}">
        <p14:creationId xmlns:p14="http://schemas.microsoft.com/office/powerpoint/2010/main" val="802150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nevo.co.il/law/74020" TargetMode="External"/><Relationship Id="rId2" Type="http://schemas.openxmlformats.org/officeDocument/2006/relationships/hyperlink" Target="http://www.nevo.co.il/law/74020/2T1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evo.co.il/law/74020/5.b"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nevo.co.il/law/74020" TargetMode="External"/><Relationship Id="rId2" Type="http://schemas.openxmlformats.org/officeDocument/2006/relationships/hyperlink" Target="http://www.nevo.co.il/law/74020/9.b"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nevo.co.il/psika_word/mechozi/ME-11-02-10192-908.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evo.co.il/law/74020" TargetMode="External"/><Relationship Id="rId2" Type="http://schemas.openxmlformats.org/officeDocument/2006/relationships/hyperlink" Target="http://www.nevo.co.il/law/74020/9.b" TargetMode="External"/><Relationship Id="rId1" Type="http://schemas.openxmlformats.org/officeDocument/2006/relationships/slideLayout" Target="../slideLayouts/slideLayout2.xml"/><Relationship Id="rId4" Type="http://schemas.openxmlformats.org/officeDocument/2006/relationships/hyperlink" Target="http://www.nevo.co.il/case/5568930"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nevo.co.il/case/4778886" TargetMode="External"/><Relationship Id="rId2" Type="http://schemas.openxmlformats.org/officeDocument/2006/relationships/hyperlink" Target="http://www.nevo.co.il/case/5166097" TargetMode="External"/><Relationship Id="rId1" Type="http://schemas.openxmlformats.org/officeDocument/2006/relationships/slideLayout" Target="../slideLayouts/slideLayout2.xml"/><Relationship Id="rId6" Type="http://schemas.openxmlformats.org/officeDocument/2006/relationships/hyperlink" Target="http://www.nevo.co.il/case/4704681" TargetMode="External"/><Relationship Id="rId5" Type="http://schemas.openxmlformats.org/officeDocument/2006/relationships/hyperlink" Target="http://www.nevo.co.il/case/5690346" TargetMode="External"/><Relationship Id="rId4" Type="http://schemas.openxmlformats.org/officeDocument/2006/relationships/hyperlink" Target="http://www.nevo.co.il/case/4051396"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www.nevo.co.il/law/74020/2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nevo.co.il/law/4986/3.a" TargetMode="External"/><Relationship Id="rId2" Type="http://schemas.openxmlformats.org/officeDocument/2006/relationships/hyperlink" Target="http://www.nevo.co.il/case/20625426" TargetMode="External"/><Relationship Id="rId1" Type="http://schemas.openxmlformats.org/officeDocument/2006/relationships/slideLayout" Target="../slideLayouts/slideLayout2.xml"/><Relationship Id="rId4" Type="http://schemas.openxmlformats.org/officeDocument/2006/relationships/hyperlink" Target="http://www.nevo.co.il/law/4986"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nevo.co.il/law/74020/2T11" TargetMode="External"/><Relationship Id="rId2" Type="http://schemas.openxmlformats.org/officeDocument/2006/relationships/hyperlink" Target="http://www.nevo.co.il/law/74020" TargetMode="External"/><Relationship Id="rId1" Type="http://schemas.openxmlformats.org/officeDocument/2006/relationships/slideLayout" Target="../slideLayouts/slideLayout2.xml"/><Relationship Id="rId6" Type="http://schemas.openxmlformats.org/officeDocument/2006/relationships/hyperlink" Target="http://www.nevo.co.il/law/74020/21" TargetMode="External"/><Relationship Id="rId5" Type="http://schemas.openxmlformats.org/officeDocument/2006/relationships/hyperlink" Target="http://www.nevo.co.il/law/74020/9" TargetMode="External"/><Relationship Id="rId4" Type="http://schemas.openxmlformats.org/officeDocument/2006/relationships/hyperlink" Target="http://www.nevo.co.il/law/74020/8.b.1"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nevo.co.il/law/74020" TargetMode="External"/><Relationship Id="rId2" Type="http://schemas.openxmlformats.org/officeDocument/2006/relationships/hyperlink" Target="http://www.nevo.co.il/law/74020/8.a.2"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nevo.co.il/law/74845/1T" TargetMode="External"/><Relationship Id="rId2" Type="http://schemas.openxmlformats.org/officeDocument/2006/relationships/hyperlink" Target="http://www.nevo.co.il/law/7484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evo.co.il/law/72970/1.b"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err="1" smtClean="0"/>
              <a:t>יצוגיות</a:t>
            </a:r>
            <a:r>
              <a:rPr lang="he-IL" dirty="0" smtClean="0"/>
              <a:t> כנגד רשויות</a:t>
            </a:r>
            <a:endParaRPr lang="he-IL" dirty="0"/>
          </a:p>
        </p:txBody>
      </p:sp>
      <p:sp>
        <p:nvSpPr>
          <p:cNvPr id="3" name="כותרת משנה 2"/>
          <p:cNvSpPr>
            <a:spLocks noGrp="1"/>
          </p:cNvSpPr>
          <p:nvPr>
            <p:ph type="subTitle" idx="1"/>
          </p:nvPr>
        </p:nvSpPr>
        <p:spPr/>
        <p:txBody>
          <a:bodyPr/>
          <a:lstStyle/>
          <a:p>
            <a:r>
              <a:rPr lang="he-IL" dirty="0" smtClean="0"/>
              <a:t>עולם הולך ונעלם...</a:t>
            </a:r>
            <a:endParaRPr lang="he-IL" dirty="0"/>
          </a:p>
        </p:txBody>
      </p:sp>
    </p:spTree>
    <p:extLst>
      <p:ext uri="{BB962C8B-B14F-4D97-AF65-F5344CB8AC3E}">
        <p14:creationId xmlns:p14="http://schemas.microsoft.com/office/powerpoint/2010/main" val="3368908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"שגבתה</a:t>
            </a:r>
            <a:r>
              <a:rPr lang="he-IL" dirty="0"/>
              <a:t>"- </a:t>
            </a:r>
            <a:r>
              <a:rPr lang="he-IL" dirty="0" smtClean="0"/>
              <a:t>תביעה נגד </a:t>
            </a:r>
            <a:r>
              <a:rPr lang="he-IL" dirty="0"/>
              <a:t>רשות להשבת סכומים </a:t>
            </a:r>
            <a:r>
              <a:rPr lang="he-IL" dirty="0" smtClean="0"/>
              <a:t>שגבתה</a:t>
            </a:r>
            <a:endParaRPr lang="he-IL" dirty="0"/>
          </a:p>
        </p:txBody>
      </p:sp>
      <p:sp>
        <p:nvSpPr>
          <p:cNvPr id="3" name="מציין מיקום תוכן 2"/>
          <p:cNvSpPr>
            <a:spLocks noGrp="1"/>
          </p:cNvSpPr>
          <p:nvPr>
            <p:ph idx="1"/>
          </p:nvPr>
        </p:nvSpPr>
        <p:spPr/>
        <p:txBody>
          <a:bodyPr>
            <a:normAutofit fontScale="85000" lnSpcReduction="10000"/>
          </a:bodyPr>
          <a:lstStyle/>
          <a:p>
            <a:r>
              <a:rPr lang="he-IL" dirty="0"/>
              <a:t>(מרכז) </a:t>
            </a:r>
            <a:r>
              <a:rPr lang="he-IL" dirty="0" smtClean="0"/>
              <a:t>37240-12-12</a:t>
            </a:r>
            <a:r>
              <a:rPr lang="he-IL" dirty="0"/>
              <a:t>  </a:t>
            </a:r>
            <a:r>
              <a:rPr lang="he-IL" b="1" dirty="0" smtClean="0"/>
              <a:t>עזרא </a:t>
            </a:r>
            <a:r>
              <a:rPr lang="he-IL" b="1" dirty="0" err="1"/>
              <a:t>מורדכי</a:t>
            </a:r>
            <a:r>
              <a:rPr lang="he-IL" b="1" dirty="0"/>
              <a:t> נ' עיריית פתח תקווה- </a:t>
            </a:r>
            <a:r>
              <a:rPr lang="he-IL" dirty="0"/>
              <a:t>יתרת זכות בחשבון העיריה שלא הושבה מהווה </a:t>
            </a:r>
            <a:r>
              <a:rPr lang="he-IL" dirty="0" smtClean="0"/>
              <a:t>גביה שלא כדין:</a:t>
            </a:r>
            <a:endParaRPr lang="he-IL" dirty="0"/>
          </a:p>
          <a:p>
            <a:pPr marL="0" indent="0">
              <a:buNone/>
            </a:pPr>
            <a:r>
              <a:rPr lang="he-IL" dirty="0"/>
              <a:t>"ככל שנגבו מהנישום תשלומים לאחר היווצרות יתרת הזכות, מבלי לנכות את יתרת הזכות, הרי שחלה </a:t>
            </a:r>
            <a:r>
              <a:rPr lang="he-IL" u="sng" dirty="0"/>
              <a:t>גביה מחדש</a:t>
            </a:r>
            <a:r>
              <a:rPr lang="he-IL" dirty="0"/>
              <a:t>, שלא כדין, של סכום יתרת הזכות....אני סבורה כי בענייננו לשון  </a:t>
            </a:r>
            <a:r>
              <a:rPr lang="he-IL" u="sng" dirty="0">
                <a:hlinkClick r:id="rId2"/>
              </a:rPr>
              <a:t>פרט 11</a:t>
            </a:r>
            <a:r>
              <a:rPr lang="he-IL" dirty="0"/>
              <a:t> ניתן לפרשה באופן שגם </a:t>
            </a:r>
            <a:r>
              <a:rPr lang="he-IL" u="sng" dirty="0"/>
              <a:t>גבייה כדין מלכתחילה, יכולה להיות גבייה שלא כדין בדיעבד</a:t>
            </a:r>
            <a:r>
              <a:rPr lang="he-IL" dirty="0"/>
              <a:t>, וזאת בהתאם לעקרונות של דיני עשיית עושר ולא במשפט. "</a:t>
            </a:r>
            <a:endParaRPr lang="en-US" dirty="0"/>
          </a:p>
          <a:p>
            <a:endParaRPr lang="he-IL" dirty="0" smtClean="0"/>
          </a:p>
          <a:p>
            <a:r>
              <a:rPr lang="he-IL" dirty="0" err="1" smtClean="0"/>
              <a:t>ברמ</a:t>
            </a:r>
            <a:r>
              <a:rPr lang="he-IL" dirty="0" smtClean="0"/>
              <a:t> </a:t>
            </a:r>
            <a:r>
              <a:rPr lang="he-IL" dirty="0"/>
              <a:t>9100/15 </a:t>
            </a:r>
            <a:r>
              <a:rPr lang="he-IL" b="1" dirty="0" smtClean="0"/>
              <a:t>עיריית </a:t>
            </a:r>
            <a:r>
              <a:rPr lang="he-IL" b="1" dirty="0"/>
              <a:t>פתח תקווה נ' עזרא </a:t>
            </a:r>
            <a:r>
              <a:rPr lang="he-IL" b="1" dirty="0" smtClean="0"/>
              <a:t>מרדכי-</a:t>
            </a:r>
            <a:endParaRPr lang="en-US" b="1" dirty="0"/>
          </a:p>
          <a:p>
            <a:pPr marL="0" indent="0">
              <a:buNone/>
            </a:pPr>
            <a:r>
              <a:rPr lang="he-IL" dirty="0"/>
              <a:t>"</a:t>
            </a:r>
            <a:r>
              <a:rPr lang="he-IL" dirty="0" smtClean="0"/>
              <a:t>ניתן </a:t>
            </a:r>
            <a:r>
              <a:rPr lang="he-IL" dirty="0"/>
              <a:t>לפרש את </a:t>
            </a:r>
            <a:r>
              <a:rPr lang="he-IL" u="sng" dirty="0">
                <a:hlinkClick r:id="rId2"/>
              </a:rPr>
              <a:t>פרט 11</a:t>
            </a:r>
            <a:r>
              <a:rPr lang="he-IL" dirty="0"/>
              <a:t> ל</a:t>
            </a:r>
            <a:r>
              <a:rPr lang="he-IL" u="sng" dirty="0">
                <a:hlinkClick r:id="rId3"/>
              </a:rPr>
              <a:t>חוק תובענות ייצוגיות</a:t>
            </a:r>
            <a:r>
              <a:rPr lang="he-IL" dirty="0"/>
              <a:t> באופן המאפשר לתבוע השבה של סכומים </a:t>
            </a:r>
            <a:r>
              <a:rPr lang="he-IL" u="sng" dirty="0"/>
              <a:t>שהחובה להשבתם קמה לאחר שנגבו</a:t>
            </a:r>
            <a:r>
              <a:rPr lang="he-IL" dirty="0" smtClean="0"/>
              <a:t>.... </a:t>
            </a:r>
            <a:r>
              <a:rPr lang="he-IL" dirty="0"/>
              <a:t>לשונו של </a:t>
            </a:r>
            <a:r>
              <a:rPr lang="he-IL" u="sng" dirty="0">
                <a:hlinkClick r:id="rId2"/>
              </a:rPr>
              <a:t>פרט 11</a:t>
            </a:r>
            <a:r>
              <a:rPr lang="he-IL" dirty="0"/>
              <a:t> ל</a:t>
            </a:r>
            <a:r>
              <a:rPr lang="he-IL" u="sng" dirty="0">
                <a:hlinkClick r:id="rId3"/>
              </a:rPr>
              <a:t>חוק תובענות ייצוגיות</a:t>
            </a:r>
            <a:r>
              <a:rPr lang="he-IL" dirty="0"/>
              <a:t> וכן תכליתו תומכים בפרשנות לפיה ניתן לנהל תובענה ייצוגית להשבת סכומים גם כאשר אלה נגבו לכתחילה כדין ובמועד מאוחר יותר התברר כי יש חובה להשיבם</a:t>
            </a:r>
            <a:r>
              <a:rPr lang="he-IL" dirty="0" smtClean="0"/>
              <a:t>."</a:t>
            </a:r>
            <a:endParaRPr lang="en-US" dirty="0"/>
          </a:p>
          <a:p>
            <a:pPr marL="0" indent="0">
              <a:buNone/>
            </a:pPr>
            <a:endParaRPr lang="he-IL" dirty="0"/>
          </a:p>
        </p:txBody>
      </p:sp>
    </p:spTree>
    <p:extLst>
      <p:ext uri="{BB962C8B-B14F-4D97-AF65-F5344CB8AC3E}">
        <p14:creationId xmlns:p14="http://schemas.microsoft.com/office/powerpoint/2010/main" val="2886521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חובת פניה מוקדמת</a:t>
            </a:r>
            <a:endParaRPr lang="he-IL" dirty="0"/>
          </a:p>
        </p:txBody>
      </p:sp>
      <p:sp>
        <p:nvSpPr>
          <p:cNvPr id="3" name="מציין מיקום תוכן 2"/>
          <p:cNvSpPr>
            <a:spLocks noGrp="1"/>
          </p:cNvSpPr>
          <p:nvPr>
            <p:ph idx="1"/>
          </p:nvPr>
        </p:nvSpPr>
        <p:spPr>
          <a:xfrm>
            <a:off x="838200" y="1433384"/>
            <a:ext cx="10515600" cy="4743579"/>
          </a:xfrm>
        </p:spPr>
        <p:txBody>
          <a:bodyPr>
            <a:normAutofit fontScale="47500" lnSpcReduction="20000"/>
          </a:bodyPr>
          <a:lstStyle/>
          <a:p>
            <a:r>
              <a:rPr lang="he-IL" sz="4200" dirty="0" err="1"/>
              <a:t>עעמ</a:t>
            </a:r>
            <a:r>
              <a:rPr lang="he-IL" sz="4200" dirty="0"/>
              <a:t> 2978/13 </a:t>
            </a:r>
            <a:r>
              <a:rPr lang="he-IL" sz="4200" dirty="0" smtClean="0"/>
              <a:t> </a:t>
            </a:r>
            <a:r>
              <a:rPr lang="he-IL" sz="4200" b="1" dirty="0"/>
              <a:t>מי הגליל -תאגיד והביוב האזורי בע"מ נ' יוסף אחמד </a:t>
            </a:r>
            <a:r>
              <a:rPr lang="he-IL" sz="4200" b="1" dirty="0" smtClean="0"/>
              <a:t>יונס</a:t>
            </a:r>
            <a:r>
              <a:rPr lang="he-IL" sz="4200" dirty="0" smtClean="0"/>
              <a:t>:</a:t>
            </a:r>
          </a:p>
          <a:p>
            <a:pPr marL="0" indent="0">
              <a:buNone/>
            </a:pPr>
            <a:r>
              <a:rPr lang="he-IL" sz="3600" dirty="0" smtClean="0"/>
              <a:t>"נקודת </a:t>
            </a:r>
            <a:r>
              <a:rPr lang="he-IL" sz="3600" dirty="0"/>
              <a:t>המוצא היא, שיש להקדים פניה לרשות בטרם הגשת תובענה ובקשה לאישורה כייצוגית, וכי המדובר בשיקול רלבנטי בעת פסיקת גמול ושכר טרחה. עם זאת בסופו של יום כל מקרה ייבחן על רקע נסיבותיו, ולעתים – שלא יהיו כל עיקר הכלל – היעדר פניה לא ייזקף לחובתם של התובע המייצג ובא כוחו. </a:t>
            </a:r>
            <a:r>
              <a:rPr lang="he-IL" sz="3600" u="sng" dirty="0"/>
              <a:t>הכלל הוא הפניה המוקדמת</a:t>
            </a:r>
            <a:r>
              <a:rPr lang="he-IL" sz="3600" dirty="0" smtClean="0"/>
              <a:t>."</a:t>
            </a:r>
          </a:p>
          <a:p>
            <a:pPr marL="0" indent="0">
              <a:buNone/>
            </a:pPr>
            <a:r>
              <a:rPr lang="he-IL" sz="3600" u="sng" dirty="0" smtClean="0"/>
              <a:t>מלצר- מנגנון פעולה</a:t>
            </a:r>
            <a:r>
              <a:rPr lang="he-IL" sz="3600" dirty="0" smtClean="0"/>
              <a:t>:</a:t>
            </a:r>
          </a:p>
          <a:p>
            <a:pPr hangingPunct="0"/>
            <a:r>
              <a:rPr lang="he-IL" sz="3600" dirty="0"/>
              <a:t>(</a:t>
            </a:r>
            <a:r>
              <a:rPr lang="he-IL" sz="3600" dirty="0" smtClean="0"/>
              <a:t>ב) ככל </a:t>
            </a:r>
            <a:r>
              <a:rPr lang="he-IL" sz="3600" dirty="0"/>
              <a:t>שלא תענה בחיוב בתוך פרק הזמן הקצוב, או </a:t>
            </a:r>
            <a:r>
              <a:rPr lang="he-IL" sz="3600" dirty="0" err="1"/>
              <a:t>תסורב</a:t>
            </a:r>
            <a:r>
              <a:rPr lang="he-IL" sz="3600" dirty="0"/>
              <a:t> – תוכל להיות מובאת בחשבון </a:t>
            </a:r>
            <a:r>
              <a:rPr lang="he-IL" sz="3600" u="sng" dirty="0"/>
              <a:t>כראשונה בפועל </a:t>
            </a:r>
            <a:r>
              <a:rPr lang="he-IL" sz="3600" u="sng" dirty="0" smtClean="0"/>
              <a:t>בתור</a:t>
            </a:r>
            <a:r>
              <a:rPr lang="he-IL" sz="3600" dirty="0" smtClean="0"/>
              <a:t>....</a:t>
            </a:r>
          </a:p>
          <a:p>
            <a:pPr hangingPunct="0"/>
            <a:endParaRPr lang="en-US" sz="3600" dirty="0"/>
          </a:p>
          <a:p>
            <a:pPr hangingPunct="0"/>
            <a:r>
              <a:rPr lang="he-IL" sz="3600" dirty="0"/>
              <a:t>(</a:t>
            </a:r>
            <a:r>
              <a:rPr lang="he-IL" sz="3600" dirty="0" smtClean="0"/>
              <a:t>ג)היה </a:t>
            </a:r>
            <a:r>
              <a:rPr lang="he-IL" sz="3600" dirty="0"/>
              <a:t>ובעקבות הפניה </a:t>
            </a:r>
            <a:r>
              <a:rPr lang="he-IL" sz="3600" dirty="0" smtClean="0"/>
              <a:t>המוקדמת...הרשות </a:t>
            </a:r>
            <a:r>
              <a:rPr lang="he-IL" sz="3600" dirty="0"/>
              <a:t>תתיימר לפתור רק את "בעייתו האישית" של הפונה, או תודיע על </a:t>
            </a:r>
            <a:r>
              <a:rPr lang="he-IL" sz="3600" u="sng" dirty="0"/>
              <a:t>חדילה מהגביה הלא חוקית, יידרש מסמך בכתב שיעגן את ההסדר</a:t>
            </a:r>
            <a:r>
              <a:rPr lang="he-IL" sz="3600" dirty="0"/>
              <a:t>. במסגרת המו"מ שבין הצדדים להסדר טרם תביעה, כאמור, יהיו רשאים התובע </a:t>
            </a:r>
            <a:r>
              <a:rPr lang="he-IL" sz="3600" dirty="0" err="1"/>
              <a:t>היצוגי</a:t>
            </a:r>
            <a:r>
              <a:rPr lang="he-IL" sz="3600" dirty="0"/>
              <a:t> </a:t>
            </a:r>
            <a:r>
              <a:rPr lang="he-IL" sz="3600" dirty="0" err="1"/>
              <a:t>שבכח</a:t>
            </a:r>
            <a:r>
              <a:rPr lang="he-IL" sz="3600" dirty="0"/>
              <a:t> ובא-כוחו </a:t>
            </a:r>
            <a:r>
              <a:rPr lang="he-IL" sz="3600" u="sng" dirty="0"/>
              <a:t>לבקש החזר הוצאות שנגרמו להם (כנגד קבלות) וכן שכר מסוים</a:t>
            </a:r>
            <a:r>
              <a:rPr lang="he-IL" sz="3600" dirty="0"/>
              <a:t>. היה ויתגלעו חילוקי דעות בנושאים אלה, או סירוב לשלם – יוכלו התובע </a:t>
            </a:r>
            <a:r>
              <a:rPr lang="he-IL" sz="3600" dirty="0" err="1"/>
              <a:t>היצוגי</a:t>
            </a:r>
            <a:r>
              <a:rPr lang="he-IL" sz="3600" dirty="0"/>
              <a:t> </a:t>
            </a:r>
            <a:r>
              <a:rPr lang="he-IL" sz="3600" dirty="0" err="1"/>
              <a:t>שבכח</a:t>
            </a:r>
            <a:r>
              <a:rPr lang="he-IL" sz="3600" dirty="0"/>
              <a:t> ובא-כוחו להגיש תובענה על-פי </a:t>
            </a:r>
            <a:r>
              <a:rPr lang="he-IL" sz="3600" u="sng" dirty="0">
                <a:hlinkClick r:id="rId2"/>
              </a:rPr>
              <a:t>סעיף 5(ב)</a:t>
            </a:r>
            <a:r>
              <a:rPr lang="he-IL" sz="3600" dirty="0"/>
              <a:t> לחוק התובענות הייצוגיות בגין עמדתה השלילית של הרשות, אשר הסעד המבוקש בה יהיה, מעבר לנכונות לחדילה, פיצוי כדי הסכומים המגיעים להם, לטענתם, בעילה של ניהול מו"מ שלא בתום-לב עמם בהקשר לחדילה טרם תביעה ברי כי הסכומים בהם מדובר יתאמו לשלב מעין זה של הטיפול. </a:t>
            </a:r>
            <a:endParaRPr lang="he-IL" sz="3600" dirty="0" smtClean="0"/>
          </a:p>
          <a:p>
            <a:pPr marL="0" indent="0" hangingPunct="0">
              <a:buNone/>
            </a:pPr>
            <a:endParaRPr lang="en-US" sz="3600" dirty="0"/>
          </a:p>
          <a:p>
            <a:pPr hangingPunct="0"/>
            <a:r>
              <a:rPr lang="he-IL" sz="3600" dirty="0" smtClean="0"/>
              <a:t>(ד)</a:t>
            </a:r>
            <a:r>
              <a:rPr lang="he-IL" sz="3600" u="sng" dirty="0" smtClean="0"/>
              <a:t>הסדר </a:t>
            </a:r>
            <a:r>
              <a:rPr lang="he-IL" sz="3600" u="sng" dirty="0"/>
              <a:t>החדילה</a:t>
            </a:r>
            <a:r>
              <a:rPr lang="he-IL" sz="3600" dirty="0"/>
              <a:t> טרם תביעה (לרבות החזר ההוצאות והשכר שהובטח לתובע הייצוגי </a:t>
            </a:r>
            <a:r>
              <a:rPr lang="he-IL" sz="3600" dirty="0" err="1"/>
              <a:t>שבכח</a:t>
            </a:r>
            <a:r>
              <a:rPr lang="he-IL" sz="3600" dirty="0"/>
              <a:t> ולבא-כוחו) – ככל שיחתם כזה – </a:t>
            </a:r>
            <a:r>
              <a:rPr lang="he-IL" sz="3600" u="sng" dirty="0"/>
              <a:t>יפורסם ברבים </a:t>
            </a:r>
            <a:r>
              <a:rPr lang="he-IL" sz="3600" dirty="0"/>
              <a:t>על ידי הרשות ועל חשבונה. פרסום שכזה יענה על דרישת השקיפות, יאפשר בקרה משפטית וציבורית במידת הצורך </a:t>
            </a:r>
            <a:r>
              <a:rPr lang="he-IL" sz="3600" dirty="0" smtClean="0"/>
              <a:t>...ימנע </a:t>
            </a:r>
            <a:r>
              <a:rPr lang="he-IL" sz="3600" dirty="0"/>
              <a:t>הגשת תובענות </a:t>
            </a:r>
            <a:r>
              <a:rPr lang="he-IL" sz="3600" dirty="0" err="1"/>
              <a:t>יצוגיות</a:t>
            </a:r>
            <a:r>
              <a:rPr lang="he-IL" sz="3600" dirty="0"/>
              <a:t> (חדשות) באותה עילה נוכח החדילה ויביא למעשה לידיעת כל מי שנפגע את האפשרות לתבוע אישית לגבי </a:t>
            </a:r>
            <a:r>
              <a:rPr lang="he-IL" sz="3600" dirty="0" smtClean="0"/>
              <a:t>העבר</a:t>
            </a:r>
            <a:endParaRPr lang="he-IL" sz="3600" dirty="0"/>
          </a:p>
        </p:txBody>
      </p:sp>
    </p:spTree>
    <p:extLst>
      <p:ext uri="{BB962C8B-B14F-4D97-AF65-F5344CB8AC3E}">
        <p14:creationId xmlns:p14="http://schemas.microsoft.com/office/powerpoint/2010/main" val="2970973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הודעת חדילה - סעיף 9 לחוק</a:t>
            </a:r>
            <a:endParaRPr lang="he-IL" dirty="0"/>
          </a:p>
        </p:txBody>
      </p:sp>
      <p:sp>
        <p:nvSpPr>
          <p:cNvPr id="3" name="מציין מיקום תוכן 2"/>
          <p:cNvSpPr>
            <a:spLocks noGrp="1"/>
          </p:cNvSpPr>
          <p:nvPr>
            <p:ph idx="1"/>
          </p:nvPr>
        </p:nvSpPr>
        <p:spPr/>
        <p:txBody>
          <a:bodyPr/>
          <a:lstStyle/>
          <a:p>
            <a:pPr marL="0" indent="0">
              <a:buNone/>
            </a:pPr>
            <a:r>
              <a:rPr lang="he-IL" dirty="0" smtClean="0"/>
              <a:t>(</a:t>
            </a:r>
            <a:r>
              <a:rPr lang="he-IL" dirty="0"/>
              <a:t>א)	הוגשה בקשה לאישור בתביעה כמפורט בפרט 11 בתוספת </a:t>
            </a:r>
            <a:r>
              <a:rPr lang="he-IL" dirty="0" err="1"/>
              <a:t>השניה</a:t>
            </a:r>
            <a:r>
              <a:rPr lang="he-IL" dirty="0"/>
              <a:t> (בחוק זה – תביעת השבה נגד רשות), לא ידון בה בית המשפט אלא לאחר שחלפה תקופה של 90 ימים מהמועד שבו הוגשה הבקשה לאישור </a:t>
            </a:r>
            <a:r>
              <a:rPr lang="he-IL" u="sng" dirty="0"/>
              <a:t>ובית המשפט רשאי להאריך תקופה זו מטעמים שיירשמו </a:t>
            </a:r>
            <a:r>
              <a:rPr lang="he-IL" dirty="0"/>
              <a:t>(בסעיף זה – </a:t>
            </a:r>
            <a:r>
              <a:rPr lang="he-IL" u="sng" dirty="0"/>
              <a:t>המועד הקובע</a:t>
            </a:r>
            <a:r>
              <a:rPr lang="he-IL" dirty="0" smtClean="0"/>
              <a:t>).</a:t>
            </a:r>
          </a:p>
          <a:p>
            <a:pPr marL="0" indent="0">
              <a:buNone/>
            </a:pPr>
            <a:endParaRPr lang="en-US" dirty="0"/>
          </a:p>
          <a:p>
            <a:pPr marL="0" indent="0">
              <a:buNone/>
            </a:pPr>
            <a:r>
              <a:rPr lang="he-IL" dirty="0" smtClean="0"/>
              <a:t>(</a:t>
            </a:r>
            <a:r>
              <a:rPr lang="he-IL" dirty="0"/>
              <a:t>ב)	בית המשפט לא יאשר תובענה ייצוגית בתביעת השבה נגד רשות, אם </a:t>
            </a:r>
            <a:r>
              <a:rPr lang="he-IL" u="sng" dirty="0"/>
              <a:t>הרשות הודיעה כי תחדל מהגביה </a:t>
            </a:r>
            <a:r>
              <a:rPr lang="he-IL" dirty="0"/>
              <a:t>שבשלה הוגשה הבקשה לאישור </a:t>
            </a:r>
            <a:r>
              <a:rPr lang="he-IL" u="sng" dirty="0"/>
              <a:t>והוכח לבית המשפט כי היא חדלה מהגביה כאמור לכל המאוחר במועד הקובע</a:t>
            </a:r>
            <a:r>
              <a:rPr lang="he-IL" dirty="0"/>
              <a:t>.</a:t>
            </a:r>
            <a:endParaRPr lang="en-US" dirty="0"/>
          </a:p>
          <a:p>
            <a:endParaRPr lang="he-IL" dirty="0"/>
          </a:p>
        </p:txBody>
      </p:sp>
    </p:spTree>
    <p:extLst>
      <p:ext uri="{BB962C8B-B14F-4D97-AF65-F5344CB8AC3E}">
        <p14:creationId xmlns:p14="http://schemas.microsoft.com/office/powerpoint/2010/main" val="602282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החדילה כזכות יתר</a:t>
            </a:r>
            <a:endParaRPr lang="he-IL" dirty="0"/>
          </a:p>
        </p:txBody>
      </p:sp>
      <p:sp>
        <p:nvSpPr>
          <p:cNvPr id="3" name="מציין מיקום תוכן 2"/>
          <p:cNvSpPr>
            <a:spLocks noGrp="1"/>
          </p:cNvSpPr>
          <p:nvPr>
            <p:ph idx="1"/>
          </p:nvPr>
        </p:nvSpPr>
        <p:spPr/>
        <p:txBody>
          <a:bodyPr>
            <a:normAutofit fontScale="92500" lnSpcReduction="20000"/>
          </a:bodyPr>
          <a:lstStyle/>
          <a:p>
            <a:pPr lvl="0"/>
            <a:r>
              <a:rPr lang="he-IL" dirty="0"/>
              <a:t>בש"א 31160/06 </a:t>
            </a:r>
            <a:r>
              <a:rPr lang="he-IL" b="1" dirty="0"/>
              <a:t>עירית חולון נ' אתי </a:t>
            </a:r>
            <a:r>
              <a:rPr lang="he-IL" b="1" dirty="0" err="1" smtClean="0"/>
              <a:t>משטא</a:t>
            </a:r>
            <a:r>
              <a:rPr lang="he-IL" dirty="0" smtClean="0"/>
              <a:t>:</a:t>
            </a:r>
            <a:endParaRPr lang="en-US" dirty="0"/>
          </a:p>
          <a:p>
            <a:pPr marL="0" indent="0">
              <a:buNone/>
            </a:pPr>
            <a:r>
              <a:rPr lang="he-IL" dirty="0" smtClean="0"/>
              <a:t>"</a:t>
            </a:r>
            <a:r>
              <a:rPr lang="he-IL" dirty="0"/>
              <a:t>סעיף 9 מקנה לרשות זכות יתר, אשר אינה מוקנית לנתבעים אחרים, לפיה תוכל להימנע מהסיכון בתובענה, לרבות מהשבת סכומי גביית יתר בעבר, אם תודיע על הפסקת הגבייה ואכן תפסיק את הגבייה, ביחס לעתיד</a:t>
            </a:r>
            <a:r>
              <a:rPr lang="he-IL" dirty="0" smtClean="0"/>
              <a:t>."</a:t>
            </a:r>
            <a:endParaRPr lang="en-US" dirty="0"/>
          </a:p>
          <a:p>
            <a:r>
              <a:rPr lang="he-IL" dirty="0" err="1"/>
              <a:t>תצ</a:t>
            </a:r>
            <a:r>
              <a:rPr lang="he-IL" dirty="0"/>
              <a:t>(מרכז) 8746-11-10 </a:t>
            </a:r>
            <a:r>
              <a:rPr lang="he-IL" b="1" dirty="0" err="1"/>
              <a:t>קופלוביץ</a:t>
            </a:r>
            <a:r>
              <a:rPr lang="he-IL" b="1" dirty="0"/>
              <a:t> נ' מ.מ. גני תקוה</a:t>
            </a:r>
            <a:r>
              <a:rPr lang="he-IL" dirty="0"/>
              <a:t> </a:t>
            </a:r>
            <a:r>
              <a:rPr lang="he-IL" dirty="0" smtClean="0"/>
              <a:t>:</a:t>
            </a:r>
          </a:p>
          <a:p>
            <a:pPr marL="0" indent="0">
              <a:buNone/>
            </a:pPr>
            <a:r>
              <a:rPr lang="he-IL" dirty="0" smtClean="0"/>
              <a:t>"אין </a:t>
            </a:r>
            <a:r>
              <a:rPr lang="he-IL" dirty="0"/>
              <a:t>ספק </a:t>
            </a:r>
            <a:r>
              <a:rPr lang="he-IL" u="sng" dirty="0"/>
              <a:t>כי סעיף 9 נתן לרשויות פריבילגיה יוצאת דופן בכך שהן יכולות 'לצאת פטורות בלא כלום' מתובענה ייצוגית</a:t>
            </a:r>
            <a:r>
              <a:rPr lang="he-IL" dirty="0"/>
              <a:t>, אם יודיעו על חדילה בתוך המועד הקובע. סעיף פטור זה אינו עניין של מה בכך. הוא </a:t>
            </a:r>
            <a:r>
              <a:rPr lang="he-IL" u="sng" dirty="0"/>
              <a:t>מאפשר גם לרשות שפעלה שלא כדין, ביודעין, 'ונתפסה'- להודיע על חדילה ובכך לקבל פטור מהשבת סכומים שנגבו שלא כדין</a:t>
            </a:r>
            <a:r>
              <a:rPr lang="he-IL" dirty="0" smtClean="0"/>
              <a:t>."</a:t>
            </a:r>
          </a:p>
          <a:p>
            <a:pPr marL="0" indent="0">
              <a:buNone/>
            </a:pPr>
            <a:r>
              <a:rPr lang="he-IL" dirty="0" smtClean="0"/>
              <a:t>ראו גם </a:t>
            </a:r>
            <a:r>
              <a:rPr lang="he-IL" dirty="0" err="1"/>
              <a:t>תמ</a:t>
            </a:r>
            <a:r>
              <a:rPr lang="he-IL" dirty="0"/>
              <a:t>(ת"א) 134/07 </a:t>
            </a:r>
            <a:r>
              <a:rPr lang="he-IL" b="1" dirty="0" err="1"/>
              <a:t>חצובי</a:t>
            </a:r>
            <a:r>
              <a:rPr lang="he-IL" b="1" dirty="0"/>
              <a:t> נ' עיריית </a:t>
            </a:r>
            <a:r>
              <a:rPr lang="he-IL" b="1" dirty="0" smtClean="0"/>
              <a:t>רחובות,</a:t>
            </a:r>
            <a:r>
              <a:rPr lang="he-IL" dirty="0"/>
              <a:t> בש"א (ת"א) 31032/06 </a:t>
            </a:r>
            <a:r>
              <a:rPr lang="he-IL" b="1" dirty="0"/>
              <a:t>סריגי שלום ומלכה בע"מ נ' עירית ת"א</a:t>
            </a:r>
            <a:r>
              <a:rPr lang="he-IL" dirty="0"/>
              <a:t> </a:t>
            </a:r>
          </a:p>
        </p:txBody>
      </p:sp>
    </p:spTree>
    <p:extLst>
      <p:ext uri="{BB962C8B-B14F-4D97-AF65-F5344CB8AC3E}">
        <p14:creationId xmlns:p14="http://schemas.microsoft.com/office/powerpoint/2010/main" val="3445455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הארכת מועד לחדילה</a:t>
            </a:r>
            <a:endParaRPr lang="he-IL" dirty="0"/>
          </a:p>
        </p:txBody>
      </p:sp>
      <p:sp>
        <p:nvSpPr>
          <p:cNvPr id="3" name="מציין מיקום תוכן 2"/>
          <p:cNvSpPr>
            <a:spLocks noGrp="1"/>
          </p:cNvSpPr>
          <p:nvPr>
            <p:ph idx="1"/>
          </p:nvPr>
        </p:nvSpPr>
        <p:spPr/>
        <p:txBody>
          <a:bodyPr>
            <a:normAutofit lnSpcReduction="10000"/>
          </a:bodyPr>
          <a:lstStyle/>
          <a:p>
            <a:r>
              <a:rPr lang="he-IL" dirty="0" err="1"/>
              <a:t>תצ</a:t>
            </a:r>
            <a:r>
              <a:rPr lang="he-IL" dirty="0"/>
              <a:t>(מרכז) 8746-11-10 </a:t>
            </a:r>
            <a:r>
              <a:rPr lang="he-IL" b="1" dirty="0" err="1"/>
              <a:t>קופלוביץ</a:t>
            </a:r>
            <a:r>
              <a:rPr lang="he-IL" b="1" dirty="0"/>
              <a:t> נ' מ.מ. גני תקוה</a:t>
            </a:r>
            <a:r>
              <a:rPr lang="he-IL" dirty="0"/>
              <a:t> </a:t>
            </a:r>
            <a:endParaRPr lang="he-IL" dirty="0" smtClean="0"/>
          </a:p>
          <a:p>
            <a:pPr marL="0" indent="0">
              <a:buNone/>
            </a:pPr>
            <a:r>
              <a:rPr lang="he-IL" dirty="0"/>
              <a:t>"לטעמי יש לפרש את סעיף 9 בדווקנות ובצמצום ובהתאמה </a:t>
            </a:r>
            <a:r>
              <a:rPr lang="he-IL" u="sng" dirty="0"/>
              <a:t>להאריך את המועד רק במקרים </a:t>
            </a:r>
            <a:r>
              <a:rPr lang="he-IL" u="sng" dirty="0" err="1" smtClean="0"/>
              <a:t>ראוים</a:t>
            </a:r>
            <a:r>
              <a:rPr lang="he-IL" dirty="0" smtClean="0"/>
              <a:t>"</a:t>
            </a:r>
          </a:p>
          <a:p>
            <a:pPr marL="0" indent="0">
              <a:buNone/>
            </a:pPr>
            <a:r>
              <a:rPr lang="he-IL" dirty="0" err="1"/>
              <a:t>תצ</a:t>
            </a:r>
            <a:r>
              <a:rPr lang="he-IL" dirty="0"/>
              <a:t> (י-ם) 42430-09-14  </a:t>
            </a:r>
            <a:r>
              <a:rPr lang="he-IL" b="1" dirty="0"/>
              <a:t>ישראל בן עזרא נ' הועדה המקומית לתכנון ובניה </a:t>
            </a:r>
            <a:r>
              <a:rPr lang="he-IL" b="1" dirty="0" smtClean="0"/>
              <a:t>ירושלים: </a:t>
            </a:r>
            <a:endParaRPr lang="he-IL" u="sng" dirty="0" smtClean="0"/>
          </a:p>
          <a:p>
            <a:pPr marL="0" indent="0">
              <a:buNone/>
            </a:pPr>
            <a:r>
              <a:rPr lang="he-IL" u="sng" dirty="0" smtClean="0"/>
              <a:t>"</a:t>
            </a:r>
            <a:r>
              <a:rPr lang="he-IL" u="sng" dirty="0"/>
              <a:t>החדילה מהגביה מאפשרת לרשות לצאת פטורה כמעט בלא כלום</a:t>
            </a:r>
            <a:r>
              <a:rPr lang="he-IL" dirty="0"/>
              <a:t> – היא אינה מחויבת להשיב, במסגרת הליך ייצוגי, את הכספים שגבתה, גם במקרה בו הם נגבו שלא כדין. לכל היותר, היא תחויב לשאת בגמול לתובע הייצוגי ובשכר טרחה לבא </a:t>
            </a:r>
            <a:r>
              <a:rPr lang="he-IL" dirty="0" smtClean="0"/>
              <a:t>כוחו. </a:t>
            </a:r>
            <a:r>
              <a:rPr lang="he-IL" u="sng" dirty="0" smtClean="0"/>
              <a:t>על </a:t>
            </a:r>
            <a:r>
              <a:rPr lang="he-IL" u="sng" dirty="0"/>
              <a:t>רקע זה נקבע בפסיקה כי יש ליישם את הוראות </a:t>
            </a:r>
            <a:r>
              <a:rPr lang="he-IL" u="sng" dirty="0" smtClean="0">
                <a:solidFill>
                  <a:schemeClr val="tx1">
                    <a:lumMod val="95000"/>
                    <a:lumOff val="5000"/>
                  </a:schemeClr>
                </a:solidFill>
              </a:rPr>
              <a:t>סעיף 9 ...</a:t>
            </a:r>
            <a:r>
              <a:rPr lang="he-IL" u="sng" dirty="0" smtClean="0"/>
              <a:t>בדקדקנות </a:t>
            </a:r>
            <a:r>
              <a:rPr lang="he-IL" u="sng" dirty="0"/>
              <a:t>ובדווקנות, וכי על בית המשפט להפעיל שיקול דעת מצומצם</a:t>
            </a:r>
            <a:r>
              <a:rPr lang="he-IL" dirty="0"/>
              <a:t> למקרים המצדיקים את מתן </a:t>
            </a:r>
            <a:r>
              <a:rPr lang="he-IL" dirty="0" smtClean="0"/>
              <a:t>הארכה"</a:t>
            </a:r>
            <a:endParaRPr lang="he-IL" dirty="0"/>
          </a:p>
        </p:txBody>
      </p:sp>
    </p:spTree>
    <p:extLst>
      <p:ext uri="{BB962C8B-B14F-4D97-AF65-F5344CB8AC3E}">
        <p14:creationId xmlns:p14="http://schemas.microsoft.com/office/powerpoint/2010/main" val="1956590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הארכת מועד לחדילה-המשך</a:t>
            </a:r>
            <a:endParaRPr lang="he-IL" dirty="0"/>
          </a:p>
        </p:txBody>
      </p:sp>
      <p:sp>
        <p:nvSpPr>
          <p:cNvPr id="3" name="מציין מיקום תוכן 2"/>
          <p:cNvSpPr>
            <a:spLocks noGrp="1"/>
          </p:cNvSpPr>
          <p:nvPr>
            <p:ph idx="1"/>
          </p:nvPr>
        </p:nvSpPr>
        <p:spPr/>
        <p:txBody>
          <a:bodyPr>
            <a:normAutofit/>
          </a:bodyPr>
          <a:lstStyle/>
          <a:p>
            <a:pPr marL="0" indent="0">
              <a:buNone/>
            </a:pPr>
            <a:r>
              <a:rPr lang="he-IL" dirty="0" smtClean="0"/>
              <a:t>...זאת</a:t>
            </a:r>
            <a:r>
              <a:rPr lang="he-IL" dirty="0"/>
              <a:t>, בין היתר, משום שמסגרת הזמן להגשת הודעת חדילה היא מסגרת קבועה וקשיחה </a:t>
            </a:r>
            <a:r>
              <a:rPr lang="he-IL" u="sng" dirty="0" smtClean="0"/>
              <a:t>ויש </a:t>
            </a:r>
            <a:r>
              <a:rPr lang="he-IL" u="sng" dirty="0"/>
              <a:t>בהארכת המועד למתן ההודעה משום פגיעה משמעותית בקבוצה, אשר עקב הארכת המועד לא תזכה להשבה, בעוד שאלמלא ההארכה הייתה עשויה לזכות בהשבת הכספים שנטען שנגבו שלא כדין</a:t>
            </a:r>
            <a:r>
              <a:rPr lang="he-IL" dirty="0" smtClean="0"/>
              <a:t>.</a:t>
            </a:r>
          </a:p>
          <a:p>
            <a:r>
              <a:rPr lang="he-IL" b="1" dirty="0" err="1" smtClean="0"/>
              <a:t>קופלוביץ</a:t>
            </a:r>
            <a:r>
              <a:rPr lang="he-IL" b="1" dirty="0" smtClean="0"/>
              <a:t> :</a:t>
            </a:r>
          </a:p>
          <a:p>
            <a:pPr marL="0" indent="0">
              <a:buNone/>
            </a:pPr>
            <a:r>
              <a:rPr lang="he-IL" dirty="0"/>
              <a:t>"אין ספק שהכרה בעילה כזו תביא לכך שבעתיד </a:t>
            </a:r>
            <a:r>
              <a:rPr lang="he-IL" u="sng" dirty="0"/>
              <a:t>לא תגיש רשות הודעת חדילה אלא לאחר שתשמע את דעתו של המותב בדבר סיכויי התביעה</a:t>
            </a:r>
            <a:r>
              <a:rPr lang="he-IL" dirty="0"/>
              <a:t>. אילו חפץ המחוקק כי שלב הדיון יהיה השלב בו תוכל רשות להודיע על חדילה היה קובע כן בחוק. הוא לא עשה כן אלא קבע כי המועד להודעה הוא 90 יום ממועד הבקשה" </a:t>
            </a:r>
            <a:r>
              <a:rPr lang="he-IL" dirty="0" smtClean="0"/>
              <a:t>"</a:t>
            </a:r>
            <a:endParaRPr lang="en-US" dirty="0"/>
          </a:p>
          <a:p>
            <a:pPr marL="0" indent="0">
              <a:buNone/>
            </a:pPr>
            <a:endParaRPr lang="he-IL" dirty="0"/>
          </a:p>
        </p:txBody>
      </p:sp>
    </p:spTree>
    <p:extLst>
      <p:ext uri="{BB962C8B-B14F-4D97-AF65-F5344CB8AC3E}">
        <p14:creationId xmlns:p14="http://schemas.microsoft.com/office/powerpoint/2010/main" val="1946709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הארכת מועד לחדילה- פתרון אפשרי</a:t>
            </a:r>
            <a:endParaRPr lang="he-IL" dirty="0"/>
          </a:p>
        </p:txBody>
      </p:sp>
      <p:sp>
        <p:nvSpPr>
          <p:cNvPr id="3" name="מציין מיקום תוכן 2"/>
          <p:cNvSpPr>
            <a:spLocks noGrp="1"/>
          </p:cNvSpPr>
          <p:nvPr>
            <p:ph idx="1"/>
          </p:nvPr>
        </p:nvSpPr>
        <p:spPr>
          <a:xfrm>
            <a:off x="807308" y="1690688"/>
            <a:ext cx="10515600" cy="4351338"/>
          </a:xfrm>
        </p:spPr>
        <p:txBody>
          <a:bodyPr>
            <a:normAutofit/>
          </a:bodyPr>
          <a:lstStyle/>
          <a:p>
            <a:r>
              <a:rPr lang="he-IL" dirty="0"/>
              <a:t>בר"מ 5438/14  </a:t>
            </a:r>
            <a:r>
              <a:rPr lang="he-IL" b="1" dirty="0"/>
              <a:t>עירית </a:t>
            </a:r>
            <a:r>
              <a:rPr lang="he-IL" b="1" dirty="0" err="1"/>
              <a:t>קרית</a:t>
            </a:r>
            <a:r>
              <a:rPr lang="he-IL" b="1" dirty="0"/>
              <a:t> מוצקין נ' חזות בת שבע</a:t>
            </a:r>
            <a:r>
              <a:rPr lang="he-IL" dirty="0"/>
              <a:t> </a:t>
            </a:r>
            <a:r>
              <a:rPr lang="he-IL" dirty="0" smtClean="0"/>
              <a:t>- גביית תוספת ארנונת כיבוי בהעדר סמכות.</a:t>
            </a:r>
          </a:p>
          <a:p>
            <a:r>
              <a:rPr lang="he-IL" dirty="0" smtClean="0"/>
              <a:t>בקשה להארכת מועד מטעם העיריה: "אין </a:t>
            </a:r>
            <a:r>
              <a:rPr lang="he-IL" dirty="0"/>
              <a:t>באפשרות העירייה, מבחינה מעשית, לעצור את הגבייה בגין החודשים הנ"ל</a:t>
            </a:r>
            <a:r>
              <a:rPr lang="he-IL" dirty="0" smtClean="0"/>
              <a:t>"- נדחית בערכאה למטה.</a:t>
            </a:r>
          </a:p>
          <a:p>
            <a:r>
              <a:rPr lang="he-IL" b="1" u="sng" dirty="0" smtClean="0"/>
              <a:t>הודעה על חדילה</a:t>
            </a:r>
            <a:r>
              <a:rPr lang="he-IL" dirty="0" smtClean="0"/>
              <a:t>: "לאחר </a:t>
            </a:r>
            <a:r>
              <a:rPr lang="he-IL" dirty="0"/>
              <a:t>שנדחתה בקשת המבקשת להאריך את המועד להגשת הודעת החדילה, הוגשה הודעת החדילה ביום 11.11.2013, קרי, </a:t>
            </a:r>
            <a:r>
              <a:rPr lang="he-IL" u="sng" dirty="0"/>
              <a:t>בתוך תקופת 90 הימים </a:t>
            </a:r>
            <a:r>
              <a:rPr lang="he-IL" dirty="0"/>
              <a:t>הקבועה לשם כך </a:t>
            </a:r>
            <a:r>
              <a:rPr lang="he-IL" dirty="0" smtClean="0"/>
              <a:t>בסעיף 9...(</a:t>
            </a:r>
            <a:r>
              <a:rPr lang="he-IL" dirty="0"/>
              <a:t>וזאת אף אם מונים את ימי פגרת הקיץ ופגרת סוכות במניין </a:t>
            </a:r>
            <a:r>
              <a:rPr lang="he-IL" dirty="0" smtClean="0"/>
              <a:t>הימים..)זאת</a:t>
            </a:r>
            <a:r>
              <a:rPr lang="he-IL" dirty="0"/>
              <a:t>, בלא צורך בהארכת המועד. על-כן, </a:t>
            </a:r>
            <a:r>
              <a:rPr lang="he-IL" u="sng" dirty="0"/>
              <a:t>ובניגוד לעולה מהחלטתו של בית משפט קמא, הודעת החדילה הוגשה במועד</a:t>
            </a:r>
            <a:r>
              <a:rPr lang="he-IL" dirty="0" smtClean="0"/>
              <a:t>."</a:t>
            </a:r>
          </a:p>
          <a:p>
            <a:endParaRPr lang="he-IL" dirty="0"/>
          </a:p>
          <a:p>
            <a:endParaRPr lang="en-US" dirty="0"/>
          </a:p>
          <a:p>
            <a:endParaRPr lang="he-IL" dirty="0"/>
          </a:p>
        </p:txBody>
      </p:sp>
    </p:spTree>
    <p:extLst>
      <p:ext uri="{BB962C8B-B14F-4D97-AF65-F5344CB8AC3E}">
        <p14:creationId xmlns:p14="http://schemas.microsoft.com/office/powerpoint/2010/main" val="832326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הארכת מועד לחדילה- פתרון </a:t>
            </a:r>
            <a:r>
              <a:rPr lang="he-IL" dirty="0" smtClean="0"/>
              <a:t>אפשרי</a:t>
            </a:r>
            <a:endParaRPr lang="he-IL" dirty="0"/>
          </a:p>
        </p:txBody>
      </p:sp>
      <p:sp>
        <p:nvSpPr>
          <p:cNvPr id="3" name="מציין מיקום תוכן 2"/>
          <p:cNvSpPr>
            <a:spLocks noGrp="1"/>
          </p:cNvSpPr>
          <p:nvPr>
            <p:ph idx="1"/>
          </p:nvPr>
        </p:nvSpPr>
        <p:spPr>
          <a:xfrm>
            <a:off x="838200" y="1285103"/>
            <a:ext cx="10515600" cy="4891860"/>
          </a:xfrm>
        </p:spPr>
        <p:txBody>
          <a:bodyPr>
            <a:normAutofit lnSpcReduction="10000"/>
          </a:bodyPr>
          <a:lstStyle/>
          <a:p>
            <a:pPr marL="0" indent="0">
              <a:buNone/>
            </a:pPr>
            <a:r>
              <a:rPr lang="he-IL" b="1" u="sng" dirty="0"/>
              <a:t>חדילה בפועל</a:t>
            </a:r>
            <a:r>
              <a:rPr lang="he-IL" dirty="0" smtClean="0"/>
              <a:t>:</a:t>
            </a:r>
          </a:p>
          <a:p>
            <a:pPr marL="0" indent="0">
              <a:buNone/>
            </a:pPr>
            <a:r>
              <a:rPr lang="he-IL" dirty="0" smtClean="0"/>
              <a:t>"</a:t>
            </a:r>
            <a:r>
              <a:rPr lang="he-IL" dirty="0"/>
              <a:t>עם זאת, הודעת החדילה שהגישה המבקשת עשויה לעורר קושי אחר, וזאת כחלק מן הדרישה </a:t>
            </a:r>
            <a:r>
              <a:rPr lang="he-IL" u="sng" dirty="0">
                <a:hlinkClick r:id="rId2"/>
              </a:rPr>
              <a:t>בסעיף 9(ב)</a:t>
            </a:r>
            <a:r>
              <a:rPr lang="he-IL" dirty="0"/>
              <a:t> ל</a:t>
            </a:r>
            <a:r>
              <a:rPr lang="he-IL" u="sng" dirty="0">
                <a:hlinkClick r:id="rId3"/>
              </a:rPr>
              <a:t>חוק תובענות ייצוגיות</a:t>
            </a:r>
            <a:r>
              <a:rPr lang="he-IL" dirty="0"/>
              <a:t> שלפיה על הרשות גם </a:t>
            </a:r>
            <a:r>
              <a:rPr lang="he-IL" u="sng" dirty="0"/>
              <a:t>לחדול בפועל </a:t>
            </a:r>
            <a:r>
              <a:rPr lang="he-IL" dirty="0" smtClean="0"/>
              <a:t>מן הגבייה בתוך תקופת 90 הימים."</a:t>
            </a:r>
          </a:p>
          <a:p>
            <a:pPr marL="0" indent="0">
              <a:buNone/>
            </a:pPr>
            <a:r>
              <a:rPr lang="he-IL" b="1" u="sng" dirty="0" smtClean="0"/>
              <a:t>פתרון</a:t>
            </a:r>
            <a:r>
              <a:rPr lang="he-IL" dirty="0"/>
              <a:t>:</a:t>
            </a:r>
          </a:p>
          <a:p>
            <a:pPr marL="0" indent="0">
              <a:buNone/>
            </a:pPr>
            <a:r>
              <a:rPr lang="he-IL" dirty="0"/>
              <a:t>"בעקבות חילופי הדברים בדיון הודיעה המבקשת ביום 25.12.2014, כי היא תפעל כדלקמן: לגבי נישומים ששילמו את התוספת לארנונה עבור החודשים נובמבר-דצמבר 2013, </a:t>
            </a:r>
            <a:r>
              <a:rPr lang="he-IL" u="sng" dirty="0"/>
              <a:t>תושב להם התוספת</a:t>
            </a:r>
            <a:r>
              <a:rPr lang="he-IL" dirty="0"/>
              <a:t> בדרך של קיזוז מחובות עתידיים של ארנונה. מאחר שפנקסי התשלומים לשנת 2015 כבר הונפקו, הקיזוז יבוצע במסגרת התשלום הדו-חודשי הראשון לשנת 2016. </a:t>
            </a:r>
            <a:r>
              <a:rPr lang="he-IL" u="sng" dirty="0"/>
              <a:t>לכל נישום יתווסף סכום של 2 ש"ח בשל חלוף הזמן שבין הגבייה לבין ביצוע הקיזוז</a:t>
            </a:r>
            <a:r>
              <a:rPr lang="he-IL" dirty="0" smtClean="0"/>
              <a:t>"</a:t>
            </a:r>
            <a:r>
              <a:rPr lang="he-IL" dirty="0"/>
              <a:t> </a:t>
            </a:r>
            <a:endParaRPr lang="he-IL" dirty="0" smtClean="0"/>
          </a:p>
          <a:p>
            <a:pPr marL="0" indent="0">
              <a:buNone/>
            </a:pPr>
            <a:r>
              <a:rPr lang="he-IL" b="1" u="sng" dirty="0" smtClean="0"/>
              <a:t>יישום</a:t>
            </a:r>
            <a:r>
              <a:rPr lang="he-IL" dirty="0" smtClean="0"/>
              <a:t>- </a:t>
            </a:r>
            <a:r>
              <a:rPr lang="he-IL" dirty="0" err="1" smtClean="0"/>
              <a:t>תצ</a:t>
            </a:r>
            <a:r>
              <a:rPr lang="he-IL" dirty="0" smtClean="0"/>
              <a:t> </a:t>
            </a:r>
            <a:r>
              <a:rPr lang="he-IL" dirty="0"/>
              <a:t>(מרכז) </a:t>
            </a:r>
            <a:r>
              <a:rPr lang="he-IL" dirty="0" smtClean="0"/>
              <a:t>39777-01-16 </a:t>
            </a:r>
            <a:r>
              <a:rPr lang="he-IL" b="1" dirty="0"/>
              <a:t>שלמה גלמידי נ' משרד </a:t>
            </a:r>
            <a:r>
              <a:rPr lang="he-IL" b="1" dirty="0" smtClean="0"/>
              <a:t>התחבורה</a:t>
            </a:r>
          </a:p>
          <a:p>
            <a:pPr marL="0" indent="0">
              <a:buNone/>
            </a:pPr>
            <a:endParaRPr lang="he-IL" dirty="0" smtClean="0"/>
          </a:p>
          <a:p>
            <a:pPr marL="0" indent="0">
              <a:buNone/>
            </a:pPr>
            <a:endParaRPr lang="he-IL" dirty="0" smtClean="0"/>
          </a:p>
          <a:p>
            <a:pPr marL="0" indent="0">
              <a:buNone/>
            </a:pPr>
            <a:endParaRPr lang="he-IL" dirty="0" smtClean="0"/>
          </a:p>
          <a:p>
            <a:pPr marL="0" indent="0">
              <a:buNone/>
            </a:pPr>
            <a:endParaRPr lang="he-IL" dirty="0"/>
          </a:p>
          <a:p>
            <a:endParaRPr lang="he-IL" dirty="0"/>
          </a:p>
        </p:txBody>
      </p:sp>
    </p:spTree>
    <p:extLst>
      <p:ext uri="{BB962C8B-B14F-4D97-AF65-F5344CB8AC3E}">
        <p14:creationId xmlns:p14="http://schemas.microsoft.com/office/powerpoint/2010/main" val="3822436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בת שבע חזות-אזהרה למשתמש</a:t>
            </a:r>
            <a:endParaRPr lang="he-IL" dirty="0"/>
          </a:p>
        </p:txBody>
      </p:sp>
      <p:sp>
        <p:nvSpPr>
          <p:cNvPr id="3" name="מציין מיקום תוכן 2"/>
          <p:cNvSpPr>
            <a:spLocks noGrp="1"/>
          </p:cNvSpPr>
          <p:nvPr>
            <p:ph idx="1"/>
          </p:nvPr>
        </p:nvSpPr>
        <p:spPr/>
        <p:txBody>
          <a:bodyPr>
            <a:normAutofit fontScale="85000" lnSpcReduction="20000"/>
          </a:bodyPr>
          <a:lstStyle/>
          <a:p>
            <a:r>
              <a:rPr lang="he-IL" dirty="0" smtClean="0"/>
              <a:t>"אומנם</a:t>
            </a:r>
            <a:r>
              <a:rPr lang="he-IL" dirty="0"/>
              <a:t>, למבקשת עמד פרק זמן בן 90 ימים לחדול מן הגבייה ולהגיש הודעת חדילה על-מנת למנוע את אישור התובענה הייצוגית נגדה. אולם, במנותק מן ההליך הייצוגי, וככל שעסקינן בהתנהלות ראויה המצופה מרשות ציבורית, </a:t>
            </a:r>
            <a:r>
              <a:rPr lang="he-IL" u="sng" dirty="0"/>
              <a:t>אין זה מובן מדוע המשיכה המבקשת ביודעין בגבייה שלכאורה אינה חוקית</a:t>
            </a:r>
            <a:r>
              <a:rPr lang="he-IL" dirty="0"/>
              <a:t>. המבקשת אף הגדילה לעשות כאשר ביקשה כי המועד להגשת הודעת החדילה יוארך, שכן דרוש לה "זמן נוסף לאיסוף החומר הרלבנטי ולגיבוש עמדתה...". </a:t>
            </a:r>
            <a:r>
              <a:rPr lang="he-IL" u="sng" dirty="0"/>
              <a:t>אילו חומרים היו דרושים למבקשת, וכמה זמן דרוש לשם כך, כדי להבין שהחוק שמכוחו נעשתה הגבייה בוטל</a:t>
            </a:r>
            <a:r>
              <a:rPr lang="he-IL" dirty="0"/>
              <a:t>? ואם בכל אלה לא די, הרי שהגדילה המבקשת לעשות </a:t>
            </a:r>
            <a:r>
              <a:rPr lang="he-IL" u="sng" dirty="0"/>
              <a:t>ושלחה לנישומים דרישות תשלום עבור חודשים נובמבר-דצמבר 2013, הכוללות את התוספת לארנונה שלכאורה אינה חוקית(!). </a:t>
            </a:r>
            <a:r>
              <a:rPr lang="he-IL" dirty="0"/>
              <a:t>אין צורך להרחיב מילים כי טענת המבקשת שלפיה לא היה ביכולתה "לעצור" את הגבייה באשר לחודשים אלו, נראית מיתממת. קשה לקבל שלא ניתן היה לפעול באופן מסודר וזריז יותר על מנת למנוע את המשך הגבייה הבלתי-חוקית</a:t>
            </a:r>
            <a:r>
              <a:rPr lang="he-IL" dirty="0" smtClean="0"/>
              <a:t>." </a:t>
            </a:r>
          </a:p>
          <a:p>
            <a:r>
              <a:rPr lang="he-IL" dirty="0" smtClean="0"/>
              <a:t>נוזף גם בתובעת:</a:t>
            </a:r>
            <a:r>
              <a:rPr lang="he-IL" dirty="0"/>
              <a:t> </a:t>
            </a:r>
            <a:r>
              <a:rPr lang="he-IL" dirty="0" smtClean="0"/>
              <a:t>"</a:t>
            </a:r>
            <a:r>
              <a:rPr lang="he-IL" u="sng" dirty="0" smtClean="0"/>
              <a:t>על-כן</a:t>
            </a:r>
            <a:r>
              <a:rPr lang="he-IL" u="sng" dirty="0"/>
              <a:t>, יהא על בית המשפט לעניינים </a:t>
            </a:r>
            <a:r>
              <a:rPr lang="he-IL" u="sng" dirty="0" err="1"/>
              <a:t>מינהליים</a:t>
            </a:r>
            <a:r>
              <a:rPr lang="he-IL" u="sng" dirty="0"/>
              <a:t> לקחת בחשבון, </a:t>
            </a:r>
            <a:r>
              <a:rPr lang="he-IL" dirty="0"/>
              <a:t>במכלול שיקוליו, את העובדה </a:t>
            </a:r>
            <a:r>
              <a:rPr lang="he-IL" u="sng" dirty="0"/>
              <a:t>שהמשיבה ויתרה על טענות שהיה בהן לפעול לטובת חברי הקבוצה, ואת העובדה כי הדאגה לחברי קבוצה מסוימים נעשתה בסופו של דבר ביוזמת בית המשפט</a:t>
            </a:r>
            <a:r>
              <a:rPr lang="he-IL" dirty="0" smtClean="0"/>
              <a:t>."</a:t>
            </a:r>
            <a:endParaRPr lang="en-US" dirty="0"/>
          </a:p>
          <a:p>
            <a:endParaRPr lang="he-IL" dirty="0"/>
          </a:p>
        </p:txBody>
      </p:sp>
    </p:spTree>
    <p:extLst>
      <p:ext uri="{BB962C8B-B14F-4D97-AF65-F5344CB8AC3E}">
        <p14:creationId xmlns:p14="http://schemas.microsoft.com/office/powerpoint/2010/main" val="3839046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מה חדילה כוללת?</a:t>
            </a:r>
            <a:endParaRPr lang="he-IL" dirty="0"/>
          </a:p>
        </p:txBody>
      </p:sp>
      <p:sp>
        <p:nvSpPr>
          <p:cNvPr id="3" name="מציין מיקום תוכן 2"/>
          <p:cNvSpPr>
            <a:spLocks noGrp="1"/>
          </p:cNvSpPr>
          <p:nvPr>
            <p:ph idx="1"/>
          </p:nvPr>
        </p:nvSpPr>
        <p:spPr/>
        <p:txBody>
          <a:bodyPr>
            <a:normAutofit/>
          </a:bodyPr>
          <a:lstStyle/>
          <a:p>
            <a:pPr lvl="0"/>
            <a:r>
              <a:rPr lang="he-IL" dirty="0">
                <a:hlinkClick r:id="rId2"/>
              </a:rPr>
              <a:t>ת"צ (מח'-מרכז) 10192-02-11</a:t>
            </a:r>
            <a:r>
              <a:rPr lang="en-US" dirty="0"/>
              <a:t> </a:t>
            </a:r>
            <a:r>
              <a:rPr lang="he-IL" b="1" dirty="0"/>
              <a:t>מרגלית נ' מועצה מקומית קדימה צורן</a:t>
            </a:r>
            <a:r>
              <a:rPr lang="he-IL" dirty="0"/>
              <a:t>:</a:t>
            </a:r>
            <a:endParaRPr lang="en-US" dirty="0"/>
          </a:p>
          <a:p>
            <a:pPr marL="0" indent="0">
              <a:buNone/>
            </a:pPr>
            <a:r>
              <a:rPr lang="he-IL" dirty="0"/>
              <a:t>"עם זאת, מקום שאין הודעת חדילה והחדילה מקורה בשינוי חקיקה או סיבה אחרת כלשהי, אני סבורה כי ככל שמבקשת הרשות ליהנות מהפריבילגיה שבסעיף 9 בחוק, </a:t>
            </a:r>
            <a:r>
              <a:rPr lang="he-IL" u="sng" dirty="0"/>
              <a:t>עליה לחדול גם כן מגביית חובות עבר</a:t>
            </a:r>
            <a:r>
              <a:rPr lang="he-IL" dirty="0"/>
              <a:t>, שאם לא כן, לא תתקבל הודעת החדילה והבקשה תישמע לשם בירור חוקיות הגבייה, נושא התובענה, שקדמה לשינוי </a:t>
            </a:r>
            <a:r>
              <a:rPr lang="he-IL" dirty="0" smtClean="0"/>
              <a:t>החקיקה....</a:t>
            </a:r>
            <a:r>
              <a:rPr lang="he-IL" u="sng" dirty="0" smtClean="0"/>
              <a:t>חדילה </a:t>
            </a:r>
            <a:r>
              <a:rPr lang="he-IL" u="sng" dirty="0"/>
              <a:t>משמעותה חדילה מוחלטת מגביית התשלום</a:t>
            </a:r>
            <a:r>
              <a:rPr lang="he-IL" dirty="0"/>
              <a:t>, נושא הודעת החדילה, </a:t>
            </a:r>
            <a:r>
              <a:rPr lang="he-IL" u="sng" dirty="0"/>
              <a:t>גם ממי שטרם שילמו</a:t>
            </a:r>
            <a:r>
              <a:rPr lang="he-IL" dirty="0"/>
              <a:t> חובות שנוצרו עובר </a:t>
            </a:r>
            <a:r>
              <a:rPr lang="he-IL" dirty="0" smtClean="0"/>
              <a:t>לחדילה</a:t>
            </a:r>
            <a:r>
              <a:rPr lang="he-IL" b="1" i="1" dirty="0" smtClean="0"/>
              <a:t>"</a:t>
            </a:r>
          </a:p>
          <a:p>
            <a:r>
              <a:rPr lang="he-IL" dirty="0" smtClean="0"/>
              <a:t>כן ראו </a:t>
            </a:r>
            <a:r>
              <a:rPr lang="he-IL" dirty="0"/>
              <a:t>לעניין זה </a:t>
            </a:r>
            <a:r>
              <a:rPr lang="he-IL" dirty="0" err="1"/>
              <a:t>תצ</a:t>
            </a:r>
            <a:r>
              <a:rPr lang="he-IL" dirty="0"/>
              <a:t> (מרכז) 13739-05-11</a:t>
            </a:r>
            <a:r>
              <a:rPr lang="he-IL" b="1" dirty="0"/>
              <a:t> וידה חיה </a:t>
            </a:r>
            <a:r>
              <a:rPr lang="he-IL" b="1" dirty="0" err="1"/>
              <a:t>אלאלוף</a:t>
            </a:r>
            <a:r>
              <a:rPr lang="he-IL" b="1" dirty="0"/>
              <a:t> נ' מועצה מקומית תל </a:t>
            </a:r>
            <a:r>
              <a:rPr lang="he-IL" b="1" dirty="0" err="1"/>
              <a:t>מונד</a:t>
            </a:r>
            <a:r>
              <a:rPr lang="he-IL" b="1" dirty="0"/>
              <a:t>.</a:t>
            </a:r>
            <a:endParaRPr lang="en-US" dirty="0"/>
          </a:p>
          <a:p>
            <a:endParaRPr lang="he-IL" dirty="0"/>
          </a:p>
        </p:txBody>
      </p:sp>
    </p:spTree>
    <p:extLst>
      <p:ext uri="{BB962C8B-B14F-4D97-AF65-F5344CB8AC3E}">
        <p14:creationId xmlns:p14="http://schemas.microsoft.com/office/powerpoint/2010/main" val="10629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בגין מה ניתן להגיש </a:t>
            </a:r>
            <a:r>
              <a:rPr lang="he-IL" dirty="0" err="1" smtClean="0"/>
              <a:t>יצוגית</a:t>
            </a:r>
            <a:r>
              <a:rPr lang="he-IL" dirty="0" smtClean="0"/>
              <a:t> כנגד רשות</a:t>
            </a:r>
            <a:endParaRPr lang="he-IL" dirty="0"/>
          </a:p>
        </p:txBody>
      </p:sp>
      <p:sp>
        <p:nvSpPr>
          <p:cNvPr id="3" name="מציין מיקום תוכן 2"/>
          <p:cNvSpPr>
            <a:spLocks noGrp="1"/>
          </p:cNvSpPr>
          <p:nvPr>
            <p:ph idx="1"/>
          </p:nvPr>
        </p:nvSpPr>
        <p:spPr>
          <a:xfrm>
            <a:off x="838200" y="1425146"/>
            <a:ext cx="10515600" cy="4751817"/>
          </a:xfrm>
        </p:spPr>
        <p:txBody>
          <a:bodyPr>
            <a:normAutofit/>
          </a:bodyPr>
          <a:lstStyle/>
          <a:p>
            <a:endParaRPr lang="he-IL" dirty="0" smtClean="0"/>
          </a:p>
          <a:p>
            <a:pPr marL="0" indent="0">
              <a:buNone/>
            </a:pPr>
            <a:r>
              <a:rPr lang="he-IL" dirty="0"/>
              <a:t>3</a:t>
            </a:r>
            <a:r>
              <a:rPr lang="he-IL" dirty="0" smtClean="0"/>
              <a:t>.(א) לא </a:t>
            </a:r>
            <a:r>
              <a:rPr lang="he-IL" dirty="0"/>
              <a:t>תוגש תובענה ייצוגית </a:t>
            </a:r>
            <a:r>
              <a:rPr lang="he-IL" u="sng" dirty="0"/>
              <a:t>אלא בתביעה כמפורט בתוספת </a:t>
            </a:r>
            <a:r>
              <a:rPr lang="he-IL" u="sng" dirty="0" err="1"/>
              <a:t>השניה</a:t>
            </a:r>
            <a:r>
              <a:rPr lang="he-IL" dirty="0"/>
              <a:t> או </a:t>
            </a:r>
            <a:r>
              <a:rPr lang="he-IL" dirty="0" err="1"/>
              <a:t>בענין</a:t>
            </a:r>
            <a:r>
              <a:rPr lang="he-IL" dirty="0"/>
              <a:t> שנקבע בהוראת חוק מפורשת כי ניתן להגיש בו תובענה ייצוגית; על אף האמור, </a:t>
            </a:r>
            <a:r>
              <a:rPr lang="he-IL" u="sng" dirty="0"/>
              <a:t>לא</a:t>
            </a:r>
            <a:r>
              <a:rPr lang="he-IL" dirty="0"/>
              <a:t> תוגש נגד רשות תובענה ייצוגית לפיצויים בגין </a:t>
            </a:r>
            <a:r>
              <a:rPr lang="he-IL" u="sng" dirty="0"/>
              <a:t>נזק שנגרם על ידי צד שלישי, שעילתה הפעלה או אי הפעלה של סמכויות פיקוח, הסדרה או אכיפה של הרשות ביחס לאותו צד שלישי</a:t>
            </a:r>
            <a:r>
              <a:rPr lang="he-IL" dirty="0"/>
              <a:t>; </a:t>
            </a:r>
            <a:endParaRPr lang="he-IL" dirty="0" smtClean="0"/>
          </a:p>
          <a:p>
            <a:endParaRPr lang="he-IL" dirty="0" smtClean="0"/>
          </a:p>
          <a:p>
            <a:endParaRPr lang="he-IL" dirty="0"/>
          </a:p>
          <a:p>
            <a:r>
              <a:rPr lang="he-IL" dirty="0" err="1" smtClean="0"/>
              <a:t>עא</a:t>
            </a:r>
            <a:r>
              <a:rPr lang="he-IL" dirty="0" smtClean="0"/>
              <a:t> </a:t>
            </a:r>
            <a:r>
              <a:rPr lang="he-IL" dirty="0"/>
              <a:t>7115/14 </a:t>
            </a:r>
            <a:r>
              <a:rPr lang="he-IL" b="1" dirty="0" smtClean="0"/>
              <a:t>שרון </a:t>
            </a:r>
            <a:r>
              <a:rPr lang="he-IL" b="1" dirty="0"/>
              <a:t>סירוגה-</a:t>
            </a:r>
            <a:r>
              <a:rPr lang="he-IL" b="1" dirty="0" err="1"/>
              <a:t>ברניר</a:t>
            </a:r>
            <a:r>
              <a:rPr lang="he-IL" b="1" dirty="0"/>
              <a:t> נ' סלקום ישראל </a:t>
            </a:r>
            <a:r>
              <a:rPr lang="he-IL" b="1" dirty="0" smtClean="0"/>
              <a:t>בע"מ- </a:t>
            </a:r>
            <a:r>
              <a:rPr lang="he-IL" dirty="0" smtClean="0"/>
              <a:t>ניתן להגיש הודעת צד ג' כנגד המדינה.</a:t>
            </a:r>
            <a:endParaRPr lang="en-US" dirty="0"/>
          </a:p>
          <a:p>
            <a:endParaRPr lang="he-IL" dirty="0"/>
          </a:p>
          <a:p>
            <a:endParaRPr lang="he-IL" dirty="0"/>
          </a:p>
        </p:txBody>
      </p:sp>
    </p:spTree>
    <p:extLst>
      <p:ext uri="{BB962C8B-B14F-4D97-AF65-F5344CB8AC3E}">
        <p14:creationId xmlns:p14="http://schemas.microsoft.com/office/powerpoint/2010/main" val="847166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מה חדילה כוללת- מחיקת חובות עבר</a:t>
            </a:r>
            <a:endParaRPr lang="he-IL" dirty="0"/>
          </a:p>
        </p:txBody>
      </p:sp>
      <p:sp>
        <p:nvSpPr>
          <p:cNvPr id="3" name="מציין מיקום תוכן 2"/>
          <p:cNvSpPr>
            <a:spLocks noGrp="1"/>
          </p:cNvSpPr>
          <p:nvPr>
            <p:ph idx="1"/>
          </p:nvPr>
        </p:nvSpPr>
        <p:spPr/>
        <p:txBody>
          <a:bodyPr/>
          <a:lstStyle/>
          <a:p>
            <a:pPr lvl="0"/>
            <a:r>
              <a:rPr lang="he-IL" dirty="0"/>
              <a:t>בית המשפט העליון, במסגרת </a:t>
            </a:r>
            <a:r>
              <a:rPr lang="he-IL" dirty="0" err="1"/>
              <a:t>ברמ</a:t>
            </a:r>
            <a:r>
              <a:rPr lang="he-IL" dirty="0"/>
              <a:t> 7701/16 	 </a:t>
            </a:r>
            <a:r>
              <a:rPr lang="he-IL" b="1" dirty="0"/>
              <a:t>עיריית רחובות נ' יעל </a:t>
            </a:r>
            <a:r>
              <a:rPr lang="he-IL" b="1" dirty="0" smtClean="0"/>
              <a:t>הרמן</a:t>
            </a:r>
            <a:r>
              <a:rPr lang="he-IL" dirty="0" smtClean="0"/>
              <a:t>:</a:t>
            </a:r>
            <a:endParaRPr lang="en-US" dirty="0"/>
          </a:p>
          <a:p>
            <a:pPr marL="0" indent="0" hangingPunct="0">
              <a:buNone/>
            </a:pPr>
            <a:r>
              <a:rPr lang="he-IL" dirty="0"/>
              <a:t>"גם טענתה של העירייה לפיה חדילה כאמור </a:t>
            </a:r>
            <a:r>
              <a:rPr lang="he-IL" u="sng" dirty="0">
                <a:hlinkClick r:id="rId2"/>
              </a:rPr>
              <a:t>בסעיף 9(ב)</a:t>
            </a:r>
            <a:r>
              <a:rPr lang="he-IL" dirty="0"/>
              <a:t> ל</a:t>
            </a:r>
            <a:r>
              <a:rPr lang="he-IL" u="sng" dirty="0">
                <a:hlinkClick r:id="rId3"/>
              </a:rPr>
              <a:t>חוק תובענות ייצוגיות</a:t>
            </a:r>
            <a:r>
              <a:rPr lang="he-IL" dirty="0"/>
              <a:t> אינה כוללת חדילה מגביית חובות עבר דינה להידחות. </a:t>
            </a:r>
            <a:r>
              <a:rPr lang="he-IL" dirty="0" smtClean="0"/>
              <a:t>...</a:t>
            </a:r>
            <a:r>
              <a:rPr lang="he-IL" dirty="0" err="1" smtClean="0"/>
              <a:t>ב</a:t>
            </a:r>
            <a:r>
              <a:rPr lang="he-IL" u="sng" dirty="0" err="1" smtClean="0">
                <a:hlinkClick r:id="rId4"/>
              </a:rPr>
              <a:t>בר"ם</a:t>
            </a:r>
            <a:r>
              <a:rPr lang="he-IL" u="sng" dirty="0" smtClean="0">
                <a:hlinkClick r:id="rId4"/>
              </a:rPr>
              <a:t> </a:t>
            </a:r>
            <a:r>
              <a:rPr lang="he-IL" u="sng" dirty="0">
                <a:hlinkClick r:id="rId4"/>
              </a:rPr>
              <a:t>369/13</a:t>
            </a:r>
            <a:r>
              <a:rPr lang="he-IL" dirty="0"/>
              <a:t> מועצה מקומית תל </a:t>
            </a:r>
            <a:r>
              <a:rPr lang="he-IL" dirty="0" err="1"/>
              <a:t>מונד</a:t>
            </a:r>
            <a:r>
              <a:rPr lang="he-IL" dirty="0"/>
              <a:t> נ' </a:t>
            </a:r>
            <a:r>
              <a:rPr lang="he-IL" dirty="0" err="1"/>
              <a:t>אלאלוף</a:t>
            </a:r>
            <a:r>
              <a:rPr lang="he-IL" dirty="0"/>
              <a:t> [פורסם בנבו] (22.1.2014) התייחס בית משפט המשפט לסוגיה זו ומפסק הדין שניתן באותו עניין עולה </a:t>
            </a:r>
            <a:r>
              <a:rPr lang="he-IL" b="1" u="sng" dirty="0"/>
              <a:t>כי לא ניתן לראות ברשות כמי שחדלה מהגבייה שבעטיה הוגשה בקשת האישור כל עוד היא ממשיכה לגבות חובות עבר.</a:t>
            </a:r>
            <a:r>
              <a:rPr lang="he-IL" dirty="0"/>
              <a:t>"</a:t>
            </a:r>
            <a:endParaRPr lang="en-US" dirty="0"/>
          </a:p>
          <a:p>
            <a:endParaRPr lang="he-IL" dirty="0"/>
          </a:p>
        </p:txBody>
      </p:sp>
    </p:spTree>
    <p:extLst>
      <p:ext uri="{BB962C8B-B14F-4D97-AF65-F5344CB8AC3E}">
        <p14:creationId xmlns:p14="http://schemas.microsoft.com/office/powerpoint/2010/main" val="4222480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תקופת השבה- סעיף 21 לחוק</a:t>
            </a:r>
            <a:endParaRPr lang="he-IL" dirty="0"/>
          </a:p>
        </p:txBody>
      </p:sp>
      <p:sp>
        <p:nvSpPr>
          <p:cNvPr id="3" name="מציין מיקום תוכן 2"/>
          <p:cNvSpPr>
            <a:spLocks noGrp="1"/>
          </p:cNvSpPr>
          <p:nvPr>
            <p:ph idx="1"/>
          </p:nvPr>
        </p:nvSpPr>
        <p:spPr/>
        <p:txBody>
          <a:bodyPr/>
          <a:lstStyle/>
          <a:p>
            <a:r>
              <a:rPr lang="he-IL" dirty="0" smtClean="0"/>
              <a:t>אישר </a:t>
            </a:r>
            <a:r>
              <a:rPr lang="he-IL" dirty="0"/>
              <a:t>בית המשפט תובענה ייצוגית בתביעת השבה נגד רשות, </a:t>
            </a:r>
            <a:r>
              <a:rPr lang="he-IL" u="sng" dirty="0"/>
              <a:t>לא יחייב את הרשות בהשבה לגבי תקופה העולה על 24 החודשים</a:t>
            </a:r>
            <a:r>
              <a:rPr lang="he-IL" dirty="0"/>
              <a:t> שקדמו למועד שבו הוגשה הבקשה לאישור; אין בהוראות סעיף זה כדי לגרוע מזכותו של כל חבר בקבוצה שבשמה מנוהלת התובענה הייצוגית לתבוע, בשל אותה עילה, סעד גם לגבי תקופות נוספות</a:t>
            </a:r>
            <a:r>
              <a:rPr lang="he-IL" dirty="0" smtClean="0"/>
              <a:t>.</a:t>
            </a:r>
          </a:p>
          <a:p>
            <a:endParaRPr lang="en-US" dirty="0"/>
          </a:p>
          <a:p>
            <a:endParaRPr lang="he-IL" dirty="0"/>
          </a:p>
        </p:txBody>
      </p:sp>
    </p:spTree>
    <p:extLst>
      <p:ext uri="{BB962C8B-B14F-4D97-AF65-F5344CB8AC3E}">
        <p14:creationId xmlns:p14="http://schemas.microsoft.com/office/powerpoint/2010/main" val="3113454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סעיף 10(א)-הגדרת הקבוצה</a:t>
            </a:r>
            <a:endParaRPr lang="he-IL" dirty="0"/>
          </a:p>
        </p:txBody>
      </p:sp>
      <p:sp>
        <p:nvSpPr>
          <p:cNvPr id="3" name="מציין מיקום תוכן 2"/>
          <p:cNvSpPr>
            <a:spLocks noGrp="1"/>
          </p:cNvSpPr>
          <p:nvPr>
            <p:ph idx="1"/>
          </p:nvPr>
        </p:nvSpPr>
        <p:spPr/>
        <p:txBody>
          <a:bodyPr/>
          <a:lstStyle/>
          <a:p>
            <a:r>
              <a:rPr lang="he-IL" dirty="0"/>
              <a:t>"10(א). אישר בית המשפט תובענה ייצוגית, יגדיר בהחלטתו את הקבוצה שבשמה תנוהל התובענה; </a:t>
            </a:r>
            <a:r>
              <a:rPr lang="he-IL" u="sng" dirty="0"/>
              <a:t>לא ייכלל בקבוצה אדם שעילת תביעתו נוצרה לאחר המועד שבו אושרה התובענה הייצוגית </a:t>
            </a:r>
            <a:r>
              <a:rPr lang="he-IL" dirty="0"/>
              <a:t>כאמור" </a:t>
            </a:r>
          </a:p>
        </p:txBody>
      </p:sp>
    </p:spTree>
    <p:extLst>
      <p:ext uri="{BB962C8B-B14F-4D97-AF65-F5344CB8AC3E}">
        <p14:creationId xmlns:p14="http://schemas.microsoft.com/office/powerpoint/2010/main" val="24403263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תקופת השבה- פסיקות סותרות</a:t>
            </a:r>
            <a:endParaRPr lang="he-IL" dirty="0"/>
          </a:p>
        </p:txBody>
      </p:sp>
      <p:sp>
        <p:nvSpPr>
          <p:cNvPr id="3" name="מציין מיקום תוכן 2"/>
          <p:cNvSpPr>
            <a:spLocks noGrp="1"/>
          </p:cNvSpPr>
          <p:nvPr>
            <p:ph idx="1"/>
          </p:nvPr>
        </p:nvSpPr>
        <p:spPr/>
        <p:txBody>
          <a:bodyPr/>
          <a:lstStyle/>
          <a:p>
            <a:r>
              <a:rPr lang="he-IL" u="sng" dirty="0" smtClean="0"/>
              <a:t>כולל תקופת ניהול ההליך</a:t>
            </a:r>
            <a:r>
              <a:rPr lang="he-IL" dirty="0" smtClean="0"/>
              <a:t>-</a:t>
            </a:r>
            <a:r>
              <a:rPr lang="he-IL" u="sng" dirty="0">
                <a:hlinkClick r:id="rId2"/>
              </a:rPr>
              <a:t>ת"צ (מחוזי ת"א) 9539-06-12</a:t>
            </a:r>
            <a:r>
              <a:rPr lang="he-IL" dirty="0"/>
              <a:t> </a:t>
            </a:r>
            <a:r>
              <a:rPr lang="he-IL" dirty="0" err="1"/>
              <a:t>נוה</a:t>
            </a:r>
            <a:r>
              <a:rPr lang="he-IL" dirty="0"/>
              <a:t> נ' עיריית </a:t>
            </a:r>
            <a:r>
              <a:rPr lang="he-IL" dirty="0" smtClean="0"/>
              <a:t>הרצליה; </a:t>
            </a:r>
            <a:r>
              <a:rPr lang="he-IL" u="sng" dirty="0">
                <a:hlinkClick r:id="rId3"/>
              </a:rPr>
              <a:t>ת"צ (מחוזי מר') 17616-09-10</a:t>
            </a:r>
            <a:r>
              <a:rPr lang="he-IL" dirty="0"/>
              <a:t>‏ </a:t>
            </a:r>
            <a:r>
              <a:rPr lang="he-IL" dirty="0" err="1"/>
              <a:t>לוינסון</a:t>
            </a:r>
            <a:r>
              <a:rPr lang="he-IL" dirty="0"/>
              <a:t> נ' הוועדה המקומית לתכנון ובניה חולון, </a:t>
            </a:r>
            <a:r>
              <a:rPr lang="he-IL" u="sng" dirty="0" smtClean="0">
                <a:hlinkClick r:id="rId4"/>
              </a:rPr>
              <a:t>ת"צ </a:t>
            </a:r>
            <a:r>
              <a:rPr lang="he-IL" u="sng" dirty="0">
                <a:hlinkClick r:id="rId4"/>
              </a:rPr>
              <a:t>(מחוזי ת"א) 35869-11-12</a:t>
            </a:r>
            <a:r>
              <a:rPr lang="he-IL" dirty="0"/>
              <a:t> גינת נ' עיריית </a:t>
            </a:r>
            <a:r>
              <a:rPr lang="he-IL" dirty="0" smtClean="0"/>
              <a:t>גבעתיים</a:t>
            </a:r>
          </a:p>
          <a:p>
            <a:pPr marL="0" indent="0">
              <a:buNone/>
            </a:pPr>
            <a:endParaRPr lang="he-IL" dirty="0" smtClean="0"/>
          </a:p>
          <a:p>
            <a:r>
              <a:rPr lang="he-IL" u="sng" dirty="0" smtClean="0"/>
              <a:t>שנתיים בלבד</a:t>
            </a:r>
            <a:r>
              <a:rPr lang="he-IL" dirty="0" smtClean="0"/>
              <a:t>- </a:t>
            </a:r>
            <a:r>
              <a:rPr lang="he-IL" u="sng" dirty="0">
                <a:hlinkClick r:id="rId5"/>
              </a:rPr>
              <a:t>ת"צ (מחוזי ת"א) 60430-01-12</a:t>
            </a:r>
            <a:r>
              <a:rPr lang="he-IL" dirty="0"/>
              <a:t> </a:t>
            </a:r>
            <a:r>
              <a:rPr lang="he-IL" dirty="0" err="1"/>
              <a:t>אספאידה</a:t>
            </a:r>
            <a:r>
              <a:rPr lang="he-IL" dirty="0"/>
              <a:t> בע"מ נ' עיריית תל </a:t>
            </a:r>
            <a:r>
              <a:rPr lang="he-IL" dirty="0" smtClean="0"/>
              <a:t>אביב; </a:t>
            </a:r>
            <a:r>
              <a:rPr lang="he-IL" u="sng" dirty="0" smtClean="0">
                <a:hlinkClick r:id="rId6"/>
              </a:rPr>
              <a:t>ת"צ </a:t>
            </a:r>
            <a:r>
              <a:rPr lang="he-IL" u="sng" dirty="0">
                <a:hlinkClick r:id="rId6"/>
              </a:rPr>
              <a:t>(מחוזי ת"א) 11994-02-12</a:t>
            </a:r>
            <a:r>
              <a:rPr lang="he-IL" dirty="0"/>
              <a:t> אבנר נ' עיריית תל </a:t>
            </a:r>
            <a:r>
              <a:rPr lang="he-IL" dirty="0" smtClean="0"/>
              <a:t>אביב</a:t>
            </a:r>
            <a:endParaRPr lang="he-IL" dirty="0"/>
          </a:p>
        </p:txBody>
      </p:sp>
    </p:spTree>
    <p:extLst>
      <p:ext uri="{BB962C8B-B14F-4D97-AF65-F5344CB8AC3E}">
        <p14:creationId xmlns:p14="http://schemas.microsoft.com/office/powerpoint/2010/main" val="4169615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תקופת השבה של שנתיים</a:t>
            </a:r>
            <a:endParaRPr lang="he-IL" dirty="0"/>
          </a:p>
        </p:txBody>
      </p:sp>
      <p:sp>
        <p:nvSpPr>
          <p:cNvPr id="3" name="מציין מיקום תוכן 2"/>
          <p:cNvSpPr>
            <a:spLocks noGrp="1"/>
          </p:cNvSpPr>
          <p:nvPr>
            <p:ph idx="1"/>
          </p:nvPr>
        </p:nvSpPr>
        <p:spPr/>
        <p:txBody>
          <a:bodyPr/>
          <a:lstStyle/>
          <a:p>
            <a:r>
              <a:rPr lang="he-IL" dirty="0" err="1"/>
              <a:t>עעמ</a:t>
            </a:r>
            <a:r>
              <a:rPr lang="he-IL" dirty="0"/>
              <a:t> 7741/15 </a:t>
            </a:r>
            <a:r>
              <a:rPr lang="he-IL" b="1" dirty="0" smtClean="0"/>
              <a:t>עופר </a:t>
            </a:r>
            <a:r>
              <a:rPr lang="he-IL" b="1" dirty="0" err="1"/>
              <a:t>מנירב</a:t>
            </a:r>
            <a:r>
              <a:rPr lang="he-IL" b="1" dirty="0"/>
              <a:t> , רו"ח נ' מדינת ישראל </a:t>
            </a:r>
            <a:endParaRPr lang="he-IL" b="1" dirty="0" smtClean="0"/>
          </a:p>
          <a:p>
            <a:pPr marL="0" indent="0">
              <a:buNone/>
            </a:pPr>
            <a:r>
              <a:rPr lang="he-IL" dirty="0" smtClean="0"/>
              <a:t>"אין </a:t>
            </a:r>
            <a:r>
              <a:rPr lang="he-IL" dirty="0"/>
              <a:t>חולק כי התכלית המרכזית של הגנות אלה הינה מניעת פגיעה בקופה הציבורית ובתקציבן של רשויות המדינה, כתוצאה מחיובן בהשבת סכומים בהיקפים </a:t>
            </a:r>
            <a:r>
              <a:rPr lang="he-IL" dirty="0" smtClean="0"/>
              <a:t>גדולים....</a:t>
            </a:r>
            <a:r>
              <a:rPr lang="he-IL" dirty="0"/>
              <a:t> סבורני כי פרשנות הרואה </a:t>
            </a:r>
            <a:r>
              <a:rPr lang="he-IL" u="sng" dirty="0">
                <a:hlinkClick r:id="rId2"/>
              </a:rPr>
              <a:t>בסעיף 21</a:t>
            </a:r>
            <a:r>
              <a:rPr lang="he-IL" dirty="0"/>
              <a:t> לחוק כסעיף המתיר פסיקת השבה בהתייחס לתקופה העולה על שנתיים, חותרת תחת כוונת המחוקק ופוגמת באותם </a:t>
            </a:r>
            <a:r>
              <a:rPr lang="he-IL" dirty="0" err="1"/>
              <a:t>איזונים</a:t>
            </a:r>
            <a:r>
              <a:rPr lang="he-IL" dirty="0"/>
              <a:t> עדינים שביקש ליצור במסגרת החוק. אפשרות </a:t>
            </a:r>
            <a:r>
              <a:rPr lang="he-IL" u="sng" dirty="0"/>
              <a:t>חיוב רשות בהשבה בגין תקופת השבה ארוכה מ-24 חודשים, כמו במקרה שלפנינו, עלולה בהחלט להסב נזק חמור לקופה הציבורית ולתפקודן של הרשויות</a:t>
            </a:r>
            <a:r>
              <a:rPr lang="he-IL" dirty="0"/>
              <a:t> – באופן העולה על התועלת שבהשבה – נזק אותו ביקש המחוקק למנוע</a:t>
            </a:r>
            <a:r>
              <a:rPr lang="he-IL" dirty="0" smtClean="0"/>
              <a:t>."</a:t>
            </a:r>
            <a:endParaRPr lang="en-US" dirty="0"/>
          </a:p>
          <a:p>
            <a:endParaRPr lang="he-IL" dirty="0"/>
          </a:p>
        </p:txBody>
      </p:sp>
    </p:spTree>
    <p:extLst>
      <p:ext uri="{BB962C8B-B14F-4D97-AF65-F5344CB8AC3E}">
        <p14:creationId xmlns:p14="http://schemas.microsoft.com/office/powerpoint/2010/main" val="3443273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תקופת השבה של שנתיים</a:t>
            </a:r>
            <a:endParaRPr lang="he-IL" dirty="0"/>
          </a:p>
        </p:txBody>
      </p:sp>
      <p:sp>
        <p:nvSpPr>
          <p:cNvPr id="3" name="מציין מיקום תוכן 2"/>
          <p:cNvSpPr>
            <a:spLocks noGrp="1"/>
          </p:cNvSpPr>
          <p:nvPr>
            <p:ph idx="1"/>
          </p:nvPr>
        </p:nvSpPr>
        <p:spPr/>
        <p:txBody>
          <a:bodyPr/>
          <a:lstStyle/>
          <a:p>
            <a:pPr marL="0" indent="0">
              <a:buNone/>
            </a:pPr>
            <a:r>
              <a:rPr lang="he-IL" dirty="0"/>
              <a:t>. </a:t>
            </a:r>
            <a:r>
              <a:rPr lang="he-IL" dirty="0" smtClean="0"/>
              <a:t>....אכן</a:t>
            </a:r>
            <a:r>
              <a:rPr lang="he-IL" dirty="0"/>
              <a:t>, מטרידה המחשבה על מקרים בהם רשות בוחרת להמשיך בגבייה הלא חוקית מבלי שבדקה כראוי את הטענות נגדה, </a:t>
            </a:r>
            <a:r>
              <a:rPr lang="he-IL" u="sng" dirty="0"/>
              <a:t>או חלילה מתוך ידיעה כי היא פועלת בניגוד לחוק ומתוך מחשבה לפיה "לכל היותר אחויב בהשבה של 24 חודשים ומוטב שאהנה מהגבייה כל עוד לא אושרה התובענה כייצוגית</a:t>
            </a:r>
            <a:r>
              <a:rPr lang="he-IL" dirty="0"/>
              <a:t>". בנסיבות אלה יהיה המשך הגבייה מנוגד לחובת ההגינות המוטלת על הרשות המנהלית, ומן הראוי כי יהיו לבית המשפט כלים להתמודד עם התנהלות היפותטית </a:t>
            </a:r>
            <a:r>
              <a:rPr lang="he-IL" dirty="0" smtClean="0"/>
              <a:t>זו"</a:t>
            </a:r>
          </a:p>
          <a:p>
            <a:pPr marL="0" indent="0">
              <a:buNone/>
            </a:pPr>
            <a:endParaRPr lang="he-IL" dirty="0" smtClean="0"/>
          </a:p>
          <a:p>
            <a:r>
              <a:rPr lang="he-IL" b="1" dirty="0" smtClean="0"/>
              <a:t>דיון נוסף </a:t>
            </a:r>
            <a:r>
              <a:rPr lang="he-IL" dirty="0" smtClean="0"/>
              <a:t> - </a:t>
            </a:r>
            <a:r>
              <a:rPr lang="he-IL" dirty="0" err="1" smtClean="0"/>
              <a:t>דנמ</a:t>
            </a:r>
            <a:r>
              <a:rPr lang="he-IL" dirty="0" smtClean="0"/>
              <a:t> </a:t>
            </a:r>
            <a:r>
              <a:rPr lang="he-IL" dirty="0"/>
              <a:t>8626/17 ‏ ‏ </a:t>
            </a:r>
            <a:r>
              <a:rPr lang="he-IL" b="1" dirty="0"/>
              <a:t>עופר </a:t>
            </a:r>
            <a:r>
              <a:rPr lang="he-IL" b="1" dirty="0" err="1"/>
              <a:t>מנירב</a:t>
            </a:r>
            <a:r>
              <a:rPr lang="he-IL" b="1" dirty="0"/>
              <a:t>, רו"ח נ' רשות המיסים</a:t>
            </a:r>
            <a:endParaRPr lang="he-IL" dirty="0" smtClean="0"/>
          </a:p>
          <a:p>
            <a:endParaRPr lang="he-IL" dirty="0"/>
          </a:p>
        </p:txBody>
      </p:sp>
    </p:spTree>
    <p:extLst>
      <p:ext uri="{BB962C8B-B14F-4D97-AF65-F5344CB8AC3E}">
        <p14:creationId xmlns:p14="http://schemas.microsoft.com/office/powerpoint/2010/main" val="1542347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במגמת צמצום...</a:t>
            </a:r>
            <a:endParaRPr lang="he-IL" dirty="0"/>
          </a:p>
        </p:txBody>
      </p:sp>
      <p:sp>
        <p:nvSpPr>
          <p:cNvPr id="3" name="מציין מיקום תוכן 2"/>
          <p:cNvSpPr>
            <a:spLocks noGrp="1"/>
          </p:cNvSpPr>
          <p:nvPr>
            <p:ph idx="1"/>
          </p:nvPr>
        </p:nvSpPr>
        <p:spPr>
          <a:xfrm>
            <a:off x="838200" y="1606378"/>
            <a:ext cx="10515600" cy="4875385"/>
          </a:xfrm>
        </p:spPr>
        <p:txBody>
          <a:bodyPr>
            <a:normAutofit lnSpcReduction="10000"/>
          </a:bodyPr>
          <a:lstStyle/>
          <a:p>
            <a:r>
              <a:rPr lang="he-IL" u="sng" dirty="0" err="1">
                <a:hlinkClick r:id="rId2"/>
              </a:rPr>
              <a:t>עע"ם</a:t>
            </a:r>
            <a:r>
              <a:rPr lang="he-IL" u="sng" dirty="0">
                <a:hlinkClick r:id="rId2"/>
              </a:rPr>
              <a:t> 6685/15</a:t>
            </a:r>
            <a:r>
              <a:rPr lang="he-IL" dirty="0"/>
              <a:t> </a:t>
            </a:r>
            <a:r>
              <a:rPr lang="he-IL" b="1" dirty="0"/>
              <a:t>עיריית תל אביב-יפו נ' </a:t>
            </a:r>
            <a:r>
              <a:rPr lang="he-IL" b="1" dirty="0" err="1"/>
              <a:t>אספיאדה</a:t>
            </a:r>
            <a:r>
              <a:rPr lang="he-IL" b="1" dirty="0"/>
              <a:t> </a:t>
            </a:r>
            <a:r>
              <a:rPr lang="he-IL" b="1" dirty="0" smtClean="0"/>
              <a:t>בע"מ -</a:t>
            </a:r>
            <a:r>
              <a:rPr lang="he-IL" dirty="0" smtClean="0"/>
              <a:t>לא </a:t>
            </a:r>
            <a:r>
              <a:rPr lang="he-IL" dirty="0"/>
              <a:t>ניתן להגיש </a:t>
            </a:r>
            <a:r>
              <a:rPr lang="he-IL" dirty="0" err="1"/>
              <a:t>יצוגית</a:t>
            </a:r>
            <a:r>
              <a:rPr lang="he-IL" dirty="0"/>
              <a:t> כשקיים הליך </a:t>
            </a:r>
            <a:r>
              <a:rPr lang="he-IL" dirty="0" err="1"/>
              <a:t>יעודי</a:t>
            </a:r>
            <a:r>
              <a:rPr lang="he-IL" dirty="0"/>
              <a:t> לתקיפה </a:t>
            </a:r>
            <a:r>
              <a:rPr lang="he-IL" dirty="0" smtClean="0"/>
              <a:t>ישירה (לדו' ארנונה </a:t>
            </a:r>
            <a:r>
              <a:rPr lang="he-IL" dirty="0" err="1"/>
              <a:t>בועדת</a:t>
            </a:r>
            <a:r>
              <a:rPr lang="he-IL" dirty="0"/>
              <a:t> ערר)</a:t>
            </a:r>
            <a:endParaRPr lang="en-US" dirty="0"/>
          </a:p>
          <a:p>
            <a:pPr marL="0" indent="0">
              <a:buNone/>
            </a:pPr>
            <a:endParaRPr lang="he-IL" dirty="0" smtClean="0"/>
          </a:p>
          <a:p>
            <a:pPr marL="0" lvl="0" indent="0" hangingPunct="0">
              <a:buNone/>
            </a:pPr>
            <a:r>
              <a:rPr lang="he-IL" dirty="0" smtClean="0"/>
              <a:t>"הכלל </a:t>
            </a:r>
            <a:r>
              <a:rPr lang="he-IL" dirty="0"/>
              <a:t>– לפיו דיון בטענות המבוססות על עילות התביעה המנויות </a:t>
            </a:r>
            <a:r>
              <a:rPr lang="he-IL" u="sng" dirty="0">
                <a:hlinkClick r:id="rId3"/>
              </a:rPr>
              <a:t>בסעיף 3(א)</a:t>
            </a:r>
            <a:r>
              <a:rPr lang="he-IL" dirty="0"/>
              <a:t> ל</a:t>
            </a:r>
            <a:r>
              <a:rPr lang="he-IL" u="sng" dirty="0">
                <a:hlinkClick r:id="rId4"/>
              </a:rPr>
              <a:t>חוק הרשויות המקומיות (ערר על קביעת ארנונה כללית)</a:t>
            </a:r>
            <a:r>
              <a:rPr lang="he-IL" dirty="0"/>
              <a:t>, התשל"ו-1976 (להלן: חוק הערר) ייעשה, למעט במקרים חריגים, בנתיב שחוק הערר מתווה: השגה, ערר וערעור לבית המשפט לעניינים מנהליים – חל גם כאשר מדובר בתובענה ייצוגית. הסיבה לכך היא שתובענה ייצוגית משמשת אמצעי דיוני לתביעה משותפת עבור יחידים שלכל אחד ואחד מהם עומדת זכות תביעה בבית משפט אילו היה תובע באופן אישי. ברם, לו היה מבקש יחיד להגיש תביעה מבלי שנקט בהליכים הקבועים בחוק הערר, היה נדחה על הסף מאחר שלא צעד בנתיב הסטטוטורי. משכך, </a:t>
            </a:r>
            <a:r>
              <a:rPr lang="he-IL" u="sng" dirty="0"/>
              <a:t>אין מקום לאפשר עקיפה של המסלול הסטטוטורי באמצעות תובענה ייצוגית</a:t>
            </a:r>
            <a:r>
              <a:rPr lang="he-IL" dirty="0" smtClean="0"/>
              <a:t>."</a:t>
            </a:r>
            <a:endParaRPr lang="en-US" dirty="0"/>
          </a:p>
          <a:p>
            <a:pPr hangingPunct="0"/>
            <a:endParaRPr lang="en-US" dirty="0"/>
          </a:p>
          <a:p>
            <a:pPr marL="0" indent="0">
              <a:buNone/>
            </a:pPr>
            <a:endParaRPr lang="he-IL" dirty="0" smtClean="0"/>
          </a:p>
          <a:p>
            <a:pPr marL="0" indent="0">
              <a:buNone/>
            </a:pPr>
            <a:endParaRPr lang="he-IL" dirty="0"/>
          </a:p>
        </p:txBody>
      </p:sp>
    </p:spTree>
    <p:extLst>
      <p:ext uri="{BB962C8B-B14F-4D97-AF65-F5344CB8AC3E}">
        <p14:creationId xmlns:p14="http://schemas.microsoft.com/office/powerpoint/2010/main" val="690126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במגמת צמצום- "חפירות </a:t>
            </a:r>
            <a:r>
              <a:rPr lang="he-IL" dirty="0"/>
              <a:t>ארכיאולוגיות וחשיפת פגמים עתיקים בצווי </a:t>
            </a:r>
            <a:r>
              <a:rPr lang="he-IL" dirty="0" smtClean="0"/>
              <a:t>ארנונה"</a:t>
            </a:r>
            <a:endParaRPr lang="he-IL" dirty="0"/>
          </a:p>
        </p:txBody>
      </p:sp>
      <p:sp>
        <p:nvSpPr>
          <p:cNvPr id="3" name="מציין מיקום תוכן 2"/>
          <p:cNvSpPr>
            <a:spLocks noGrp="1"/>
          </p:cNvSpPr>
          <p:nvPr>
            <p:ph idx="1"/>
          </p:nvPr>
        </p:nvSpPr>
        <p:spPr/>
        <p:txBody>
          <a:bodyPr>
            <a:normAutofit fontScale="92500" lnSpcReduction="10000"/>
          </a:bodyPr>
          <a:lstStyle/>
          <a:p>
            <a:r>
              <a:rPr lang="he-IL" dirty="0" err="1"/>
              <a:t>עעמ</a:t>
            </a:r>
            <a:r>
              <a:rPr lang="he-IL" dirty="0"/>
              <a:t> 867/11  </a:t>
            </a:r>
            <a:r>
              <a:rPr lang="he-IL" b="1" dirty="0" smtClean="0"/>
              <a:t>עיריית </a:t>
            </a:r>
            <a:r>
              <a:rPr lang="he-IL" b="1" dirty="0"/>
              <a:t>תל אביב-יפו נ' </a:t>
            </a:r>
            <a:r>
              <a:rPr lang="he-IL" b="1" dirty="0" err="1"/>
              <a:t>אי.בי.סי</a:t>
            </a:r>
            <a:r>
              <a:rPr lang="he-IL" b="1" dirty="0"/>
              <a:t> ניהול ואחזקה בע"מ</a:t>
            </a:r>
            <a:endParaRPr lang="en-US" b="1" dirty="0"/>
          </a:p>
          <a:p>
            <a:r>
              <a:rPr lang="he-IL" dirty="0"/>
              <a:t>חקיקת ההקפאה הקפיאה את חקיקת הארנונה שהייתה בתוקף בשנת </a:t>
            </a:r>
            <a:r>
              <a:rPr lang="he-IL" dirty="0" smtClean="0"/>
              <a:t>1985 </a:t>
            </a:r>
            <a:r>
              <a:rPr lang="he-IL" dirty="0"/>
              <a:t>וקבעה מדי שנה תעריף מרבי שנגזר מתעריפי </a:t>
            </a:r>
            <a:r>
              <a:rPr lang="he-IL" dirty="0" smtClean="0"/>
              <a:t>ארנונה קודמים.</a:t>
            </a:r>
          </a:p>
          <a:p>
            <a:r>
              <a:rPr lang="he-IL" dirty="0" err="1" smtClean="0"/>
              <a:t>יצוגיות</a:t>
            </a:r>
            <a:r>
              <a:rPr lang="he-IL" dirty="0" smtClean="0"/>
              <a:t> רבות תקפו פגם משנים קודמות </a:t>
            </a:r>
            <a:r>
              <a:rPr lang="he-IL" dirty="0" err="1" smtClean="0"/>
              <a:t>שהשתרשר</a:t>
            </a:r>
            <a:r>
              <a:rPr lang="he-IL" dirty="0" smtClean="0"/>
              <a:t> לימינו אנו- במקרה הזה פגם מצו הארנונה של שנת  1995.</a:t>
            </a:r>
          </a:p>
          <a:p>
            <a:pPr marL="0" indent="0">
              <a:buNone/>
            </a:pPr>
            <a:r>
              <a:rPr lang="he-IL" dirty="0" smtClean="0"/>
              <a:t>"האיזון </a:t>
            </a:r>
            <a:r>
              <a:rPr lang="he-IL" dirty="0"/>
              <a:t>בין השיקולים המתחרים שעליו עמדנו מקים </a:t>
            </a:r>
            <a:r>
              <a:rPr lang="he-IL" u="sng" dirty="0"/>
              <a:t>חזקה</a:t>
            </a:r>
            <a:r>
              <a:rPr lang="he-IL" dirty="0"/>
              <a:t> שלפיה </a:t>
            </a:r>
            <a:r>
              <a:rPr lang="he-IL" u="sng" dirty="0"/>
              <a:t>עתירה </a:t>
            </a:r>
            <a:r>
              <a:rPr lang="he-IL" u="sng" dirty="0" err="1"/>
              <a:t>מינהלית</a:t>
            </a:r>
            <a:r>
              <a:rPr lang="he-IL" u="sng" dirty="0"/>
              <a:t> המכוונת לפגם משורשר שנפל בצו ארנונה המוגשת בחלוף שבע שנים ממועד התקנתו של הצו הפגום לוקה בשיהוי אובייקטיבי המביא לדחיית את העתירה</a:t>
            </a:r>
            <a:r>
              <a:rPr lang="he-IL" dirty="0"/>
              <a:t>. חזקה זו ניתנת לסתירה במקרים מתאימים. הלכה זו תחול הן ביחס לעתירות התוקפות בתקיפה ישירה צווים שנפלו בהם פגמים משורשרים, הן ביחס לתביעות אזרחיות להשבה של סכומים שנגבו שלא כדין מחמת פגם משורשר</a:t>
            </a:r>
            <a:r>
              <a:rPr lang="he-IL" dirty="0" smtClean="0"/>
              <a:t>."</a:t>
            </a:r>
            <a:endParaRPr lang="en-US" dirty="0"/>
          </a:p>
          <a:p>
            <a:pPr marL="0" indent="0">
              <a:buNone/>
            </a:pPr>
            <a:endParaRPr lang="he-IL" dirty="0" smtClean="0"/>
          </a:p>
          <a:p>
            <a:endParaRPr lang="he-IL" dirty="0" smtClean="0"/>
          </a:p>
          <a:p>
            <a:endParaRPr lang="he-IL" dirty="0" smtClean="0"/>
          </a:p>
          <a:p>
            <a:endParaRPr lang="he-IL" dirty="0"/>
          </a:p>
        </p:txBody>
      </p:sp>
    </p:spTree>
    <p:extLst>
      <p:ext uri="{BB962C8B-B14F-4D97-AF65-F5344CB8AC3E}">
        <p14:creationId xmlns:p14="http://schemas.microsoft.com/office/powerpoint/2010/main" val="1259188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"חפירות ארכיאולוגיות וחשיפת פגמים עתיקים בצווי ארנונה"</a:t>
            </a:r>
          </a:p>
        </p:txBody>
      </p:sp>
      <p:sp>
        <p:nvSpPr>
          <p:cNvPr id="3" name="מציין מיקום תוכן 2"/>
          <p:cNvSpPr>
            <a:spLocks noGrp="1"/>
          </p:cNvSpPr>
          <p:nvPr>
            <p:ph idx="1"/>
          </p:nvPr>
        </p:nvSpPr>
        <p:spPr/>
        <p:txBody>
          <a:bodyPr>
            <a:normAutofit fontScale="77500" lnSpcReduction="20000"/>
          </a:bodyPr>
          <a:lstStyle/>
          <a:p>
            <a:r>
              <a:rPr lang="he-IL" dirty="0" smtClean="0"/>
              <a:t>"</a:t>
            </a:r>
            <a:r>
              <a:rPr lang="he-IL" u="sng" dirty="0" smtClean="0"/>
              <a:t>הפגיעה </a:t>
            </a:r>
            <a:r>
              <a:rPr lang="he-IL" u="sng" dirty="0"/>
              <a:t>שתיגרם לאינטרס הציבורי כתוצאה מן השיהוי היא ניכרת</a:t>
            </a:r>
            <a:r>
              <a:rPr lang="he-IL" dirty="0"/>
              <a:t>. ככל שנוקפות השנים פוטנציאל ההתדיינות בסוגיות הארנונה השונות רק הולך ומתגבר. טענות לפגמים ישנים ממשיכות לעלות אגב תקיפת צווי ארנונה עדכניים על אף שלפגם שאירע לפני שנים רבות אין משמעות בשלב הנוכחי מבחינת הרציונל של דיני ההקפאה; רשויות מקומיות משנות את נוסחם של צווי ארנונה בניסיון </a:t>
            </a:r>
            <a:r>
              <a:rPr lang="he-IL" dirty="0" err="1"/>
              <a:t>להבהירם</a:t>
            </a:r>
            <a:r>
              <a:rPr lang="he-IL" dirty="0"/>
              <a:t> ומעוררות שאלות פרשניות שאינן פשוטות למענה; </a:t>
            </a:r>
            <a:r>
              <a:rPr lang="he-IL" u="sng" dirty="0"/>
              <a:t>ערכאות השיפוט נדרשות להתדיינויות אין קץ בשאלות הנוגעות לסיווג נכסים לצורכי ארנונה ברשויות המקומיות וחוסר האחידות השורר בתחום זה הוא רב</a:t>
            </a:r>
            <a:r>
              <a:rPr lang="he-IL" dirty="0"/>
              <a:t>; הרשויות אף נדרשות לפשפש בעבר ולבחון אם צו עדכני נגוע בפגם שנפל בו אי-שם במאה הקודמת, לפני עשרים וכמעט שלושים שנה, וכיצד ישליך פגם זה על תקציביהן. </a:t>
            </a:r>
            <a:r>
              <a:rPr lang="he-IL" u="sng" dirty="0"/>
              <a:t>לבסוף, ככל שנקבע שצו ארנונה נחקק בחריגה מחקיקת ההקפאה, ממצא זה גורר אחריו תביעות השבה פרטיות וייצוגיות כאחד</a:t>
            </a:r>
            <a:r>
              <a:rPr lang="he-IL" dirty="0"/>
              <a:t>, שפוטנציאל ההתדיינות בהן רב וכרוך בחשש מהכרעות סותרות המחייב ליישבן בבית משפט זה. אלה </a:t>
            </a:r>
            <a:r>
              <a:rPr lang="he-IL" u="sng" dirty="0"/>
              <a:t>מובילים לפגיעה בבסיס ההכנסות של הרשויות המקומיות, לחוסר ודאות ולקיפאון בעבודתן ומטילים עומס בלתי סביר על מערכת בתי המשפט. </a:t>
            </a:r>
            <a:r>
              <a:rPr lang="he-IL" dirty="0"/>
              <a:t>הפגיעה באינטרס הציבורי היא אפוא קשה ומשוועת </a:t>
            </a:r>
            <a:r>
              <a:rPr lang="he-IL" dirty="0" smtClean="0"/>
              <a:t>למענה"</a:t>
            </a:r>
          </a:p>
          <a:p>
            <a:r>
              <a:rPr lang="he-IL" dirty="0" smtClean="0"/>
              <a:t>"בחינת </a:t>
            </a:r>
            <a:r>
              <a:rPr lang="he-IL" dirty="0"/>
              <a:t>מאפייניהן של עתירות המכוונות לפגמים משורשרים כבענייננו </a:t>
            </a:r>
            <a:r>
              <a:rPr lang="he-IL" u="sng" dirty="0"/>
              <a:t>מוליכה למסקנה כי מבין פגמי חוסר הסמכות, פגם מעין זה שנפל לפני שנים רבות מצוי </a:t>
            </a:r>
            <a:r>
              <a:rPr lang="he-IL" b="1" u="sng" dirty="0"/>
              <a:t>במדרג חומרה יחסית נמוך</a:t>
            </a:r>
            <a:r>
              <a:rPr lang="he-IL" u="sng" dirty="0"/>
              <a:t>, ואינטרס הציבור להידרש לו הולך ופוחת ככל שחולפות השנים</a:t>
            </a:r>
            <a:r>
              <a:rPr lang="he-IL" dirty="0" smtClean="0"/>
              <a:t>."</a:t>
            </a:r>
            <a:endParaRPr lang="he-IL" dirty="0"/>
          </a:p>
        </p:txBody>
      </p:sp>
    </p:spTree>
    <p:extLst>
      <p:ext uri="{BB962C8B-B14F-4D97-AF65-F5344CB8AC3E}">
        <p14:creationId xmlns:p14="http://schemas.microsoft.com/office/powerpoint/2010/main" val="1538532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"חפירות ארכיאולוגיות וחשיפת פגמים עתיקים בצווי ארנונה"</a:t>
            </a:r>
          </a:p>
        </p:txBody>
      </p:sp>
      <p:sp>
        <p:nvSpPr>
          <p:cNvPr id="3" name="מציין מיקום תוכן 2"/>
          <p:cNvSpPr>
            <a:spLocks noGrp="1"/>
          </p:cNvSpPr>
          <p:nvPr>
            <p:ph idx="1"/>
          </p:nvPr>
        </p:nvSpPr>
        <p:spPr/>
        <p:txBody>
          <a:bodyPr>
            <a:normAutofit fontScale="62500" lnSpcReduction="20000"/>
          </a:bodyPr>
          <a:lstStyle/>
          <a:p>
            <a:r>
              <a:rPr lang="he-IL" b="1" dirty="0" smtClean="0"/>
              <a:t>אבחון </a:t>
            </a:r>
            <a:r>
              <a:rPr lang="he-IL" b="1" dirty="0" err="1" smtClean="0"/>
              <a:t>אי.בי</a:t>
            </a:r>
            <a:r>
              <a:rPr lang="he-IL" b="1" dirty="0" smtClean="0"/>
              <a:t>. סי- 2 ערעורים על עתירות </a:t>
            </a:r>
            <a:r>
              <a:rPr lang="he-IL" b="1" dirty="0" err="1" smtClean="0"/>
              <a:t>מינהליות</a:t>
            </a:r>
            <a:r>
              <a:rPr lang="he-IL" dirty="0" smtClean="0"/>
              <a:t>:</a:t>
            </a:r>
          </a:p>
          <a:p>
            <a:r>
              <a:rPr lang="he-IL" dirty="0" err="1"/>
              <a:t>עעמ</a:t>
            </a:r>
            <a:r>
              <a:rPr lang="he-IL" dirty="0"/>
              <a:t> 6186/17 </a:t>
            </a:r>
            <a:r>
              <a:rPr lang="he-IL" b="1" dirty="0" smtClean="0"/>
              <a:t>שמואל </a:t>
            </a:r>
            <a:r>
              <a:rPr lang="he-IL" b="1" dirty="0"/>
              <a:t>ברקוביץ נ' המועצה המקומית מבשרת </a:t>
            </a:r>
            <a:r>
              <a:rPr lang="he-IL" b="1" dirty="0" smtClean="0"/>
              <a:t>ציון </a:t>
            </a:r>
            <a:r>
              <a:rPr lang="he-IL" dirty="0" smtClean="0"/>
              <a:t>(שיעורי ארנונה שונים באותו רחוב) </a:t>
            </a:r>
            <a:endParaRPr lang="en-US" dirty="0"/>
          </a:p>
          <a:p>
            <a:pPr marL="0" indent="0">
              <a:buNone/>
            </a:pPr>
            <a:r>
              <a:rPr lang="he-IL" dirty="0" smtClean="0"/>
              <a:t>"בעניין </a:t>
            </a:r>
            <a:r>
              <a:rPr lang="he-IL" dirty="0" err="1"/>
              <a:t>אי.בי.סי</a:t>
            </a:r>
            <a:r>
              <a:rPr lang="he-IL" dirty="0"/>
              <a:t>. נדון פגם שהוא בעל אופי "פורמאלי" הנוגע לכך שלפני שנים לא התקבל אישורם הנדרש של השרים לתעריף הארנונה שנקבע. לעומת זאת, בענייננו מדובר </a:t>
            </a:r>
            <a:r>
              <a:rPr lang="he-IL" u="sng" dirty="0"/>
              <a:t>בפגם הנוגע לטיבו של שיקול הדעת שהופעל בקביעתו של שיעור הארנונה (האם הוא מפלה אם לאו). </a:t>
            </a:r>
            <a:r>
              <a:rPr lang="he-IL" dirty="0"/>
              <a:t>שנית, בשונה מאשר בעניין </a:t>
            </a:r>
            <a:r>
              <a:rPr lang="he-IL" dirty="0" err="1"/>
              <a:t>אי.בי.סי</a:t>
            </a:r>
            <a:r>
              <a:rPr lang="he-IL" dirty="0"/>
              <a:t>. שבו המוקד של בירור טענת הפגם היה במה שהתרחש בעבר הרחוק, הרי שבענייננו מרכזה של הטענה הוא בכך שבעת הזו אין מקום להבחנה בין חלקי הרחוב (אף אם יתכן שהייתה כשרה בעבר). </a:t>
            </a:r>
            <a:r>
              <a:rPr lang="he-IL" u="sng" dirty="0"/>
              <a:t>אין מדובר אפוא בטענה ל"פגם נושן" שאין לו משמעות של ממש עם חלוף הזמן, אלא לכאורה בפגם שהקושי בו מוסיף להתקיים בכל שנה </a:t>
            </a:r>
            <a:r>
              <a:rPr lang="he-IL" u="sng" dirty="0" smtClean="0"/>
              <a:t>ושנה"</a:t>
            </a:r>
          </a:p>
          <a:p>
            <a:r>
              <a:rPr lang="he-IL" dirty="0" err="1"/>
              <a:t>עעמ</a:t>
            </a:r>
            <a:r>
              <a:rPr lang="he-IL" dirty="0"/>
              <a:t> 7904/16 </a:t>
            </a:r>
            <a:r>
              <a:rPr lang="he-IL" b="1" dirty="0" smtClean="0"/>
              <a:t>עיריית </a:t>
            </a:r>
            <a:r>
              <a:rPr lang="he-IL" b="1" dirty="0"/>
              <a:t>תל אביב יפו נ' ענת </a:t>
            </a:r>
            <a:r>
              <a:rPr lang="he-IL" b="1" dirty="0" err="1" smtClean="0"/>
              <a:t>חרחס</a:t>
            </a:r>
            <a:r>
              <a:rPr lang="he-IL" dirty="0" smtClean="0"/>
              <a:t>(חיוב מרתף רגיל במלוא הארנונה לעומת מרתף יוקרתי ב75%)</a:t>
            </a:r>
          </a:p>
          <a:p>
            <a:pPr marL="0" indent="0">
              <a:buNone/>
            </a:pPr>
            <a:r>
              <a:rPr lang="he-IL" dirty="0" smtClean="0"/>
              <a:t>"באותו עניין, אי החוקיות נבעה מהפרת הוראות ההקפאה – ועל כן, לתיקון פגמים אלה עשרות שנים לאחר מעשה "בהינתן שהרשויות השתמשו בכסף שנגבה והן מסתמכות על גבייתו בעתיד – אין דבר וחצי דבר עם תכליתה של חקיקת ההקפאה".  כך שהאינטרס הציבורי בבירור העתירה המאוחרת מצומצם יחסית (שם, הטיעון השביעי בפסקה 44). לעומת זאת, </a:t>
            </a:r>
            <a:r>
              <a:rPr lang="he-IL" u="sng" dirty="0" smtClean="0"/>
              <a:t>בענייננו האינטרס הציבורי בסילוק ההפליה ובשמירה על עקרון השוויון אינו מתפוגג עם השנים, והוא עומד בעינו גם ביחס לעתירה מאוחרת </a:t>
            </a:r>
            <a:r>
              <a:rPr lang="he-IL" dirty="0" smtClean="0"/>
              <a:t>– באופן העשוי לגבור על השיהוי האובייקטיבי. מעבר לממד הזמן, יש משמעות גם לחומרת הפגם: </a:t>
            </a:r>
            <a:r>
              <a:rPr lang="he-IL" u="sng" dirty="0" smtClean="0"/>
              <a:t>אין דין חריגה מהוראות פרוצדורליות, שבאו לעולם על רקע מצב המשק לפני שנות דור, כדין חתירה תחת עקרון השוויון, הנתפס כאחד מיסודות החברה והמשפט בישראל</a:t>
            </a:r>
            <a:r>
              <a:rPr lang="he-IL" dirty="0" smtClean="0"/>
              <a:t>." </a:t>
            </a:r>
            <a:endParaRPr lang="en-US" dirty="0" smtClean="0"/>
          </a:p>
          <a:p>
            <a:endParaRPr lang="en-US" b="1" dirty="0"/>
          </a:p>
          <a:p>
            <a:endParaRPr lang="he-IL" dirty="0" smtClean="0"/>
          </a:p>
          <a:p>
            <a:endParaRPr lang="he-IL" dirty="0"/>
          </a:p>
        </p:txBody>
      </p:sp>
    </p:spTree>
    <p:extLst>
      <p:ext uri="{BB962C8B-B14F-4D97-AF65-F5344CB8AC3E}">
        <p14:creationId xmlns:p14="http://schemas.microsoft.com/office/powerpoint/2010/main" val="626603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מהי "רשות"</a:t>
            </a:r>
            <a:endParaRPr lang="he-IL" dirty="0"/>
          </a:p>
        </p:txBody>
      </p:sp>
      <p:sp>
        <p:nvSpPr>
          <p:cNvPr id="3" name="מציין מיקום תוכן 2"/>
          <p:cNvSpPr>
            <a:spLocks noGrp="1"/>
          </p:cNvSpPr>
          <p:nvPr>
            <p:ph idx="1"/>
          </p:nvPr>
        </p:nvSpPr>
        <p:spPr>
          <a:xfrm>
            <a:off x="838200" y="1476461"/>
            <a:ext cx="10515600" cy="4700501"/>
          </a:xfrm>
        </p:spPr>
        <p:txBody>
          <a:bodyPr>
            <a:normAutofit lnSpcReduction="10000"/>
          </a:bodyPr>
          <a:lstStyle/>
          <a:p>
            <a:pPr marL="0" indent="0">
              <a:buNone/>
            </a:pPr>
            <a:r>
              <a:rPr lang="he-IL" dirty="0" smtClean="0"/>
              <a:t>"</a:t>
            </a:r>
            <a:r>
              <a:rPr lang="he-IL" dirty="0"/>
              <a:t>רשות מרשויות המדינה, רשות מקומית, וכן גופים ואנשים אחרים הממלאים תפקידים ציבוריים על פי דין</a:t>
            </a:r>
            <a:r>
              <a:rPr lang="he-IL" dirty="0" smtClean="0"/>
              <a:t>":</a:t>
            </a:r>
          </a:p>
          <a:p>
            <a:r>
              <a:rPr lang="he-IL" dirty="0" smtClean="0"/>
              <a:t>המדינה וגופיה</a:t>
            </a:r>
          </a:p>
          <a:p>
            <a:r>
              <a:rPr lang="he-IL" dirty="0" smtClean="0"/>
              <a:t>רשויות מקומיות</a:t>
            </a:r>
          </a:p>
          <a:p>
            <a:r>
              <a:rPr lang="he-IL" dirty="0" smtClean="0"/>
              <a:t>תאגידי מים</a:t>
            </a:r>
          </a:p>
          <a:p>
            <a:r>
              <a:rPr lang="he-IL" dirty="0" smtClean="0"/>
              <a:t>רשות מקרקעי ישראל </a:t>
            </a:r>
          </a:p>
          <a:p>
            <a:r>
              <a:rPr lang="he-IL" dirty="0" smtClean="0"/>
              <a:t>גופים בעלי אופי ציבורי הפועלים </a:t>
            </a:r>
            <a:r>
              <a:rPr lang="he-IL" dirty="0" err="1" smtClean="0"/>
              <a:t>מכח</a:t>
            </a:r>
            <a:r>
              <a:rPr lang="he-IL" dirty="0" smtClean="0"/>
              <a:t> חוק (מד"א)</a:t>
            </a:r>
          </a:p>
          <a:p>
            <a:r>
              <a:rPr lang="he-IL" dirty="0" smtClean="0"/>
              <a:t>לאחרונה, גם קופות החולים לפי בית הדין הארצי לעבודה ע"ע </a:t>
            </a:r>
            <a:r>
              <a:rPr lang="he-IL" dirty="0"/>
              <a:t>20139-09-15 </a:t>
            </a:r>
            <a:r>
              <a:rPr lang="he-IL" b="1" dirty="0" smtClean="0"/>
              <a:t>מכבי </a:t>
            </a:r>
            <a:r>
              <a:rPr lang="he-IL" b="1" dirty="0"/>
              <a:t>ואח' נ' </a:t>
            </a:r>
            <a:r>
              <a:rPr lang="he-IL" b="1" dirty="0" err="1" smtClean="0"/>
              <a:t>קוצ'ינסקי</a:t>
            </a:r>
            <a:r>
              <a:rPr lang="he-IL" dirty="0" smtClean="0"/>
              <a:t>(ניתן ביום 26.6.18)</a:t>
            </a:r>
          </a:p>
          <a:p>
            <a:pPr marL="0" indent="0">
              <a:buNone/>
            </a:pPr>
            <a:r>
              <a:rPr lang="he-IL" dirty="0" smtClean="0"/>
              <a:t>(בג"צ </a:t>
            </a:r>
            <a:r>
              <a:rPr lang="he-IL" dirty="0"/>
              <a:t>6451/18 </a:t>
            </a:r>
            <a:r>
              <a:rPr lang="he-IL" b="1" dirty="0"/>
              <a:t>גיא חיון ואח' נ' בית הדין הארצי לעבודה ואח</a:t>
            </a:r>
            <a:r>
              <a:rPr lang="he-IL" b="1" dirty="0" smtClean="0"/>
              <a:t>')</a:t>
            </a:r>
            <a:endParaRPr lang="he-IL" dirty="0"/>
          </a:p>
        </p:txBody>
      </p:sp>
    </p:spTree>
    <p:extLst>
      <p:ext uri="{BB962C8B-B14F-4D97-AF65-F5344CB8AC3E}">
        <p14:creationId xmlns:p14="http://schemas.microsoft.com/office/powerpoint/2010/main" val="24153806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במגמת צמצום-ארנונה</a:t>
            </a:r>
            <a:endParaRPr lang="he-IL" dirty="0"/>
          </a:p>
        </p:txBody>
      </p:sp>
      <p:sp>
        <p:nvSpPr>
          <p:cNvPr id="3" name="מציין מיקום תוכן 2"/>
          <p:cNvSpPr>
            <a:spLocks noGrp="1"/>
          </p:cNvSpPr>
          <p:nvPr>
            <p:ph idx="1"/>
          </p:nvPr>
        </p:nvSpPr>
        <p:spPr/>
        <p:txBody>
          <a:bodyPr>
            <a:normAutofit fontScale="70000" lnSpcReduction="20000"/>
          </a:bodyPr>
          <a:lstStyle/>
          <a:p>
            <a:r>
              <a:rPr lang="he-IL" dirty="0" err="1" smtClean="0"/>
              <a:t>עע"ם</a:t>
            </a:r>
            <a:r>
              <a:rPr lang="he-IL" dirty="0" smtClean="0"/>
              <a:t> </a:t>
            </a:r>
            <a:r>
              <a:rPr lang="he-IL" dirty="0"/>
              <a:t>9962/16 </a:t>
            </a:r>
            <a:r>
              <a:rPr lang="he-IL" b="1" dirty="0"/>
              <a:t>שחף טקס בע"מ נ' עיריית תל </a:t>
            </a:r>
            <a:r>
              <a:rPr lang="he-IL" b="1" dirty="0" smtClean="0"/>
              <a:t>אביב</a:t>
            </a:r>
            <a:r>
              <a:rPr lang="he-IL" dirty="0" smtClean="0"/>
              <a:t>–העיריה המשיכה </a:t>
            </a:r>
            <a:r>
              <a:rPr lang="he-IL" dirty="0"/>
              <a:t>לגבות למרות פסיקת ועדת הערר ועדין לא אושרה </a:t>
            </a:r>
            <a:r>
              <a:rPr lang="he-IL" dirty="0" err="1"/>
              <a:t>יצוגית</a:t>
            </a:r>
            <a:r>
              <a:rPr lang="he-IL" dirty="0" smtClean="0"/>
              <a:t>:</a:t>
            </a:r>
          </a:p>
          <a:p>
            <a:r>
              <a:rPr lang="he-IL" u="sng" dirty="0" smtClean="0"/>
              <a:t>השופט מזוז</a:t>
            </a:r>
            <a:r>
              <a:rPr lang="he-IL" dirty="0" smtClean="0"/>
              <a:t>:</a:t>
            </a:r>
          </a:p>
          <a:p>
            <a:pPr marL="0" indent="0" hangingPunct="0">
              <a:buNone/>
            </a:pPr>
            <a:r>
              <a:rPr lang="he-IL" dirty="0" smtClean="0"/>
              <a:t>"מהיסטוריה </a:t>
            </a:r>
            <a:r>
              <a:rPr lang="he-IL" dirty="0"/>
              <a:t>התחיקתית של </a:t>
            </a:r>
            <a:r>
              <a:rPr lang="he-IL" u="sng" dirty="0">
                <a:hlinkClick r:id="rId2"/>
              </a:rPr>
              <a:t>חוק תובענות ייצוגיות</a:t>
            </a:r>
            <a:r>
              <a:rPr lang="he-IL" dirty="0"/>
              <a:t>, התשס"ו-2006, עולה כי </a:t>
            </a:r>
            <a:r>
              <a:rPr lang="he-IL" u="sng" dirty="0"/>
              <a:t>היו התלבטויות לא מעטות בשאלה האם להחיל את החוק על תובענות נגד רשויות ציבוריות</a:t>
            </a:r>
            <a:r>
              <a:rPr lang="he-IL" dirty="0"/>
              <a:t>, בין היתר מהטעם שההליך </a:t>
            </a:r>
            <a:r>
              <a:rPr lang="he-IL" dirty="0" err="1"/>
              <a:t>המינהלי</a:t>
            </a:r>
            <a:r>
              <a:rPr lang="he-IL" dirty="0"/>
              <a:t> ממילא זול ופשוט כאמור ואינו יוצר "חסם תביעה" כמו הליך אזרחי; בשל התנגשות מול אינטרסים ציבוריים אחרים; וכן מאחר שההכרעה בהליכים נגד רשויות השלטון - המתקבלת בבית המשפט העליון במסגרת עתירות לבג"ץ או ערעורים </a:t>
            </a:r>
            <a:r>
              <a:rPr lang="he-IL" dirty="0" err="1"/>
              <a:t>מינהליים</a:t>
            </a:r>
            <a:r>
              <a:rPr lang="he-IL" dirty="0"/>
              <a:t>, ולמצער בבתי המשפט לעניינים </a:t>
            </a:r>
            <a:r>
              <a:rPr lang="he-IL" dirty="0" err="1"/>
              <a:t>מינהליים</a:t>
            </a:r>
            <a:r>
              <a:rPr lang="he-IL" dirty="0"/>
              <a:t> - אמורה להיות בעלת תחולה כללית ולחול גם על מקרים דומים אחרים. </a:t>
            </a:r>
            <a:r>
              <a:rPr lang="he-IL" u="sng" dirty="0"/>
              <a:t>בסופו של דבר ננקטה "דרך ביניים", כאשר נקבעה בחוק תחולה מוגבלת של החוק על רשויות ציבוריות</a:t>
            </a:r>
            <a:r>
              <a:rPr lang="he-IL" dirty="0"/>
              <a:t>, בעיקר </a:t>
            </a:r>
            <a:r>
              <a:rPr lang="he-IL" dirty="0" err="1"/>
              <a:t>לענין</a:t>
            </a:r>
            <a:r>
              <a:rPr lang="he-IL" dirty="0"/>
              <a:t> תביעות השבה של תשלומי חובה שנגבו שלא כדין (</a:t>
            </a:r>
            <a:r>
              <a:rPr lang="he-IL" u="sng" dirty="0">
                <a:hlinkClick r:id="rId3"/>
              </a:rPr>
              <a:t>פרט 11</a:t>
            </a:r>
            <a:r>
              <a:rPr lang="he-IL" dirty="0"/>
              <a:t> לתוספת </a:t>
            </a:r>
            <a:r>
              <a:rPr lang="he-IL" dirty="0" err="1"/>
              <a:t>השניה</a:t>
            </a:r>
            <a:r>
              <a:rPr lang="he-IL" dirty="0"/>
              <a:t>), </a:t>
            </a:r>
            <a:r>
              <a:rPr lang="he-IL" u="sng" dirty="0"/>
              <a:t>וזאת תוך קביעת הסדרים מיוחדים וסייגים שונים</a:t>
            </a:r>
            <a:r>
              <a:rPr lang="he-IL" dirty="0"/>
              <a:t> החלים על תובענה ייצוגית נגד רשות (ראו למשל הוראות </a:t>
            </a:r>
            <a:r>
              <a:rPr lang="he-IL" u="sng" dirty="0">
                <a:hlinkClick r:id="rId4"/>
              </a:rPr>
              <a:t>סעיפים 8(ב)(1)</a:t>
            </a:r>
            <a:r>
              <a:rPr lang="he-IL" dirty="0"/>
              <a:t>, </a:t>
            </a:r>
            <a:r>
              <a:rPr lang="he-IL" u="sng" dirty="0">
                <a:hlinkClick r:id="rId5"/>
              </a:rPr>
              <a:t>9</a:t>
            </a:r>
            <a:r>
              <a:rPr lang="he-IL" dirty="0"/>
              <a:t> ו-</a:t>
            </a:r>
            <a:r>
              <a:rPr lang="he-IL" u="sng" dirty="0">
                <a:hlinkClick r:id="rId6"/>
              </a:rPr>
              <a:t>21</a:t>
            </a:r>
            <a:r>
              <a:rPr lang="he-IL" dirty="0"/>
              <a:t> לחוק).</a:t>
            </a:r>
            <a:endParaRPr lang="en-US" dirty="0"/>
          </a:p>
          <a:p>
            <a:pPr marL="0" indent="0" hangingPunct="0">
              <a:buNone/>
            </a:pPr>
            <a:r>
              <a:rPr lang="he-IL" dirty="0" smtClean="0"/>
              <a:t>נוכח </a:t>
            </a:r>
            <a:r>
              <a:rPr lang="he-IL" dirty="0"/>
              <a:t>האמור אני סבור כי נדרשת </a:t>
            </a:r>
            <a:r>
              <a:rPr lang="he-IL" u="sng" dirty="0"/>
              <a:t>גישה זהירה ומצמצמת בשאלות הנוגעות לתחולת ההליך הייצוגי על תביעות נגד רשות ציבורית</a:t>
            </a:r>
            <a:r>
              <a:rPr lang="he-IL" dirty="0" smtClean="0"/>
              <a:t>."</a:t>
            </a:r>
          </a:p>
          <a:p>
            <a:pPr marL="0" indent="0" hangingPunct="0">
              <a:buNone/>
            </a:pPr>
            <a:endParaRPr lang="en-US" dirty="0"/>
          </a:p>
          <a:p>
            <a:pPr hangingPunct="0"/>
            <a:r>
              <a:rPr lang="he-IL" dirty="0"/>
              <a:t> </a:t>
            </a:r>
            <a:r>
              <a:rPr lang="he-IL" dirty="0" smtClean="0"/>
              <a:t>החרגה </a:t>
            </a:r>
            <a:r>
              <a:rPr lang="he-IL" dirty="0" err="1" smtClean="0"/>
              <a:t>ב</a:t>
            </a:r>
            <a:r>
              <a:rPr lang="he-IL" dirty="0" err="1"/>
              <a:t>עעמ</a:t>
            </a:r>
            <a:r>
              <a:rPr lang="he-IL" dirty="0"/>
              <a:t> 728/17 </a:t>
            </a:r>
            <a:r>
              <a:rPr lang="he-IL" b="1" dirty="0" smtClean="0"/>
              <a:t>רחמים </a:t>
            </a:r>
            <a:r>
              <a:rPr lang="he-IL" b="1" dirty="0"/>
              <a:t>שמואל נ' עיריית </a:t>
            </a:r>
            <a:r>
              <a:rPr lang="he-IL" b="1" dirty="0" smtClean="0"/>
              <a:t>רעננה- </a:t>
            </a:r>
            <a:r>
              <a:rPr lang="he-IL" dirty="0" smtClean="0"/>
              <a:t>שאלה משפטית עקרונית כן תדון </a:t>
            </a:r>
            <a:r>
              <a:rPr lang="he-IL" dirty="0" err="1" smtClean="0"/>
              <a:t>ביצוגית</a:t>
            </a:r>
            <a:endParaRPr lang="en-US" dirty="0"/>
          </a:p>
          <a:p>
            <a:pPr hangingPunct="0"/>
            <a:endParaRPr lang="en-US" dirty="0"/>
          </a:p>
          <a:p>
            <a:endParaRPr lang="he-IL" dirty="0"/>
          </a:p>
          <a:p>
            <a:endParaRPr lang="he-IL" dirty="0"/>
          </a:p>
        </p:txBody>
      </p:sp>
    </p:spTree>
    <p:extLst>
      <p:ext uri="{BB962C8B-B14F-4D97-AF65-F5344CB8AC3E}">
        <p14:creationId xmlns:p14="http://schemas.microsoft.com/office/powerpoint/2010/main" val="3291035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במגמת צמצום- היטלים ואגרות</a:t>
            </a:r>
            <a:endParaRPr lang="he-IL" dirty="0"/>
          </a:p>
        </p:txBody>
      </p:sp>
      <p:sp>
        <p:nvSpPr>
          <p:cNvPr id="3" name="מציין מיקום תוכן 2"/>
          <p:cNvSpPr>
            <a:spLocks noGrp="1"/>
          </p:cNvSpPr>
          <p:nvPr>
            <p:ph idx="1"/>
          </p:nvPr>
        </p:nvSpPr>
        <p:spPr/>
        <p:txBody>
          <a:bodyPr>
            <a:normAutofit fontScale="92500" lnSpcReduction="10000"/>
          </a:bodyPr>
          <a:lstStyle/>
          <a:p>
            <a:pPr hangingPunct="0"/>
            <a:r>
              <a:rPr lang="he-IL" dirty="0" err="1"/>
              <a:t>עא</a:t>
            </a:r>
            <a:r>
              <a:rPr lang="he-IL" dirty="0"/>
              <a:t> </a:t>
            </a:r>
            <a:r>
              <a:rPr lang="he-IL" dirty="0" smtClean="0"/>
              <a:t>4291/17 </a:t>
            </a:r>
            <a:r>
              <a:rPr lang="he-IL" b="1" dirty="0" smtClean="0"/>
              <a:t>עו"ד </a:t>
            </a:r>
            <a:r>
              <a:rPr lang="he-IL" b="1" dirty="0"/>
              <a:t>מוטי </a:t>
            </a:r>
            <a:r>
              <a:rPr lang="he-IL" b="1" dirty="0" err="1"/>
              <a:t>אלפריח</a:t>
            </a:r>
            <a:r>
              <a:rPr lang="he-IL" b="1" dirty="0"/>
              <a:t> נ' עיריית </a:t>
            </a:r>
            <a:r>
              <a:rPr lang="he-IL" b="1" dirty="0" smtClean="0"/>
              <a:t>חיפה- </a:t>
            </a:r>
            <a:r>
              <a:rPr lang="he-IL" dirty="0" smtClean="0"/>
              <a:t>לא ניתן לתקוף תחשיב בהליך </a:t>
            </a:r>
            <a:r>
              <a:rPr lang="he-IL" dirty="0" err="1" smtClean="0"/>
              <a:t>יצוגי</a:t>
            </a:r>
            <a:r>
              <a:rPr lang="he-IL" dirty="0" smtClean="0"/>
              <a:t>.</a:t>
            </a:r>
          </a:p>
          <a:p>
            <a:pPr hangingPunct="0"/>
            <a:r>
              <a:rPr lang="he-IL" u="sng" dirty="0" smtClean="0"/>
              <a:t>השופט מזוז</a:t>
            </a:r>
            <a:r>
              <a:rPr lang="he-IL" dirty="0" smtClean="0"/>
              <a:t>:</a:t>
            </a:r>
          </a:p>
          <a:p>
            <a:pPr marL="0" indent="0" hangingPunct="0">
              <a:buNone/>
            </a:pPr>
            <a:r>
              <a:rPr lang="he-IL" dirty="0" smtClean="0"/>
              <a:t>"מן </a:t>
            </a:r>
            <a:r>
              <a:rPr lang="he-IL" dirty="0"/>
              <a:t>הדין היה לדחות על הסף את בקשת המערער לאישור תובענה ייצוגית מהטעם שמדובר בתובענה </a:t>
            </a:r>
            <a:r>
              <a:rPr lang="he-IL" u="sng" dirty="0"/>
              <a:t>המכוונת למעשה נגד חוקיותו וסבירותו של חוק העזר</a:t>
            </a:r>
            <a:r>
              <a:rPr lang="he-IL" dirty="0"/>
              <a:t>. תקיפה כזו אין מקומה בהליך של תקיפה עקיפה אלא בהליך של תקיפה ישירה בפני בית המשפט </a:t>
            </a:r>
            <a:r>
              <a:rPr lang="he-IL" dirty="0" err="1"/>
              <a:t>המינהלי</a:t>
            </a:r>
            <a:r>
              <a:rPr lang="he-IL" dirty="0"/>
              <a:t> המוסמך, ומכל מקום, תובענה ייצוגית אינה "הדרך היעילה וההוגנת להכרעה במחלוקת בנסיבות </a:t>
            </a:r>
            <a:r>
              <a:rPr lang="he-IL" dirty="0" err="1"/>
              <a:t>הענין</a:t>
            </a:r>
            <a:r>
              <a:rPr lang="he-IL" dirty="0"/>
              <a:t>" כנדרש </a:t>
            </a:r>
            <a:r>
              <a:rPr lang="he-IL" u="sng" dirty="0">
                <a:hlinkClick r:id="rId2"/>
              </a:rPr>
              <a:t>בסעיף 8(א)(2)</a:t>
            </a:r>
            <a:r>
              <a:rPr lang="he-IL" dirty="0"/>
              <a:t> ל</a:t>
            </a:r>
            <a:r>
              <a:rPr lang="he-IL" u="sng" dirty="0">
                <a:hlinkClick r:id="rId3"/>
              </a:rPr>
              <a:t>חוק תובענות ייצוגיות</a:t>
            </a:r>
            <a:r>
              <a:rPr lang="he-IL" dirty="0"/>
              <a:t>.</a:t>
            </a:r>
            <a:endParaRPr lang="en-US" dirty="0"/>
          </a:p>
          <a:p>
            <a:pPr marL="0" lvl="0" indent="0" hangingPunct="0">
              <a:buNone/>
            </a:pPr>
            <a:r>
              <a:rPr lang="he-IL" dirty="0"/>
              <a:t>לאור המאפיינים, המגבלות והחסרונות של הליך התקיפה העקיפה, כמפורט לעיל, בהצטברם למאפייניה הייחודיים של התובענה הייצוגית, </a:t>
            </a:r>
            <a:r>
              <a:rPr lang="he-IL" u="sng" dirty="0"/>
              <a:t>אני סבור כי למעט במקרים חריגים, אין לאפשר במסגרת תובענה ייצוגית תקיפה עקיפה של אקט </a:t>
            </a:r>
            <a:r>
              <a:rPr lang="he-IL" u="sng" dirty="0" smtClean="0"/>
              <a:t>שלטוני</a:t>
            </a:r>
            <a:r>
              <a:rPr lang="he-IL" dirty="0" smtClean="0"/>
              <a:t>."</a:t>
            </a:r>
            <a:endParaRPr lang="en-US" dirty="0"/>
          </a:p>
          <a:p>
            <a:pPr hangingPunct="0"/>
            <a:endParaRPr lang="en-US" dirty="0"/>
          </a:p>
          <a:p>
            <a:pPr hangingPunct="0"/>
            <a:endParaRPr lang="en-US" dirty="0"/>
          </a:p>
        </p:txBody>
      </p:sp>
    </p:spTree>
    <p:extLst>
      <p:ext uri="{BB962C8B-B14F-4D97-AF65-F5344CB8AC3E}">
        <p14:creationId xmlns:p14="http://schemas.microsoft.com/office/powerpoint/2010/main" val="27580528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צמצום-היטלים</a:t>
            </a:r>
            <a:endParaRPr lang="he-IL" dirty="0"/>
          </a:p>
        </p:txBody>
      </p:sp>
      <p:sp>
        <p:nvSpPr>
          <p:cNvPr id="3" name="מציין מיקום תוכן 2"/>
          <p:cNvSpPr>
            <a:spLocks noGrp="1"/>
          </p:cNvSpPr>
          <p:nvPr>
            <p:ph idx="1"/>
          </p:nvPr>
        </p:nvSpPr>
        <p:spPr/>
        <p:txBody>
          <a:bodyPr>
            <a:normAutofit fontScale="92500" lnSpcReduction="10000"/>
          </a:bodyPr>
          <a:lstStyle/>
          <a:p>
            <a:pPr marL="0" indent="0">
              <a:buNone/>
            </a:pPr>
            <a:r>
              <a:rPr lang="he-IL" u="sng" dirty="0" err="1" smtClean="0"/>
              <a:t>וילנר</a:t>
            </a:r>
            <a:r>
              <a:rPr lang="he-IL" dirty="0" smtClean="0"/>
              <a:t>:</a:t>
            </a:r>
          </a:p>
          <a:p>
            <a:pPr marL="0" indent="0">
              <a:buNone/>
            </a:pPr>
            <a:r>
              <a:rPr lang="he-IL" dirty="0" smtClean="0"/>
              <a:t>"עיקר </a:t>
            </a:r>
            <a:r>
              <a:rPr lang="he-IL" dirty="0"/>
              <a:t>טענותיו של המערער אינן מוסבות לעצם גבייתן של אגרות השילוט על-ידי העירייה (אשר נעשתה, כאמור לעיל, על-פי דין), אלא </a:t>
            </a:r>
            <a:r>
              <a:rPr lang="he-IL" u="sng" dirty="0"/>
              <a:t>לסבירותו של חוק העזר </a:t>
            </a:r>
            <a:r>
              <a:rPr lang="he-IL" dirty="0"/>
              <a:t>מכוחו נגבו אגרות אלה, וזאת במסגרת של תקיפה עקיפה. ברם, </a:t>
            </a:r>
            <a:r>
              <a:rPr lang="he-IL" u="sng" dirty="0"/>
              <a:t>טענות מסוג זה אינן יכולות, ככלל, להוות עילה לתובענה </a:t>
            </a:r>
            <a:r>
              <a:rPr lang="he-IL" u="sng" dirty="0" smtClean="0"/>
              <a:t>ייצוגית."</a:t>
            </a:r>
          </a:p>
          <a:p>
            <a:pPr marL="0" indent="0">
              <a:buNone/>
            </a:pPr>
            <a:r>
              <a:rPr lang="he-IL" u="sng" dirty="0" err="1" smtClean="0"/>
              <a:t>גרוסקופף</a:t>
            </a:r>
            <a:r>
              <a:rPr lang="he-IL" dirty="0" smtClean="0"/>
              <a:t>:</a:t>
            </a:r>
          </a:p>
          <a:p>
            <a:pPr marL="0" indent="0">
              <a:buNone/>
            </a:pPr>
            <a:r>
              <a:rPr lang="he-IL" dirty="0" smtClean="0"/>
              <a:t> "קשה </a:t>
            </a:r>
            <a:r>
              <a:rPr lang="he-IL" dirty="0"/>
              <a:t>יותר בעיני עמדתו של חברי לפיה ניתוח משפטי זה יפה במידה שווה גם בנסיבות בהן התקיפה הישירה של האקט המנהלי צריכה להתבצע על דרך של הגשת עתירה מנהלית לבית המשפט המנהלי, בהתאם ל</a:t>
            </a:r>
            <a:r>
              <a:rPr lang="he-IL" u="sng" dirty="0">
                <a:hlinkClick r:id="rId2"/>
              </a:rPr>
              <a:t>חוק בתי משפט לעניינים מנהליים</a:t>
            </a:r>
            <a:r>
              <a:rPr lang="he-IL" dirty="0"/>
              <a:t> (ראו </a:t>
            </a:r>
            <a:r>
              <a:rPr lang="he-IL" u="sng" dirty="0">
                <a:hlinkClick r:id="rId3"/>
              </a:rPr>
              <a:t>התוספת הראשונה</a:t>
            </a:r>
            <a:r>
              <a:rPr lang="he-IL" dirty="0"/>
              <a:t> לחוק בתי משפט לעניינים מנהליים). </a:t>
            </a:r>
            <a:r>
              <a:rPr lang="he-IL" u="sng" dirty="0"/>
              <a:t>במצב דברים זה קיימים לכאורה טעמים טובים לנקוט ביד רחבה ביחס לאפשרות להגיש תובענה ייצוגית המבוססת על תקיפת עקיפין של אקט </a:t>
            </a:r>
            <a:r>
              <a:rPr lang="he-IL" u="sng" dirty="0" err="1" smtClean="0"/>
              <a:t>מינהלי</a:t>
            </a:r>
            <a:r>
              <a:rPr lang="he-IL" dirty="0" smtClean="0"/>
              <a:t>..." </a:t>
            </a:r>
            <a:endParaRPr lang="he-IL" dirty="0"/>
          </a:p>
        </p:txBody>
      </p:sp>
    </p:spTree>
    <p:extLst>
      <p:ext uri="{BB962C8B-B14F-4D97-AF65-F5344CB8AC3E}">
        <p14:creationId xmlns:p14="http://schemas.microsoft.com/office/powerpoint/2010/main" val="3509340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פרט </a:t>
            </a:r>
            <a:r>
              <a:rPr lang="he-IL" dirty="0"/>
              <a:t>11-מהו </a:t>
            </a:r>
            <a:r>
              <a:rPr lang="he-IL" dirty="0" smtClean="0"/>
              <a:t>"תשלום חובה" </a:t>
            </a:r>
            <a:r>
              <a:rPr lang="he-IL" dirty="0"/>
              <a:t>ומהי </a:t>
            </a:r>
            <a:r>
              <a:rPr lang="he-IL" dirty="0" smtClean="0"/>
              <a:t>"גביה"?</a:t>
            </a:r>
            <a:endParaRPr lang="he-IL" dirty="0"/>
          </a:p>
        </p:txBody>
      </p:sp>
      <p:sp>
        <p:nvSpPr>
          <p:cNvPr id="3" name="מציין מיקום תוכן 2"/>
          <p:cNvSpPr>
            <a:spLocks noGrp="1"/>
          </p:cNvSpPr>
          <p:nvPr>
            <p:ph idx="1"/>
          </p:nvPr>
        </p:nvSpPr>
        <p:spPr/>
        <p:txBody>
          <a:bodyPr/>
          <a:lstStyle/>
          <a:p>
            <a:pPr marL="0" indent="0">
              <a:buNone/>
            </a:pPr>
            <a:endParaRPr lang="he-IL" dirty="0"/>
          </a:p>
          <a:p>
            <a:endParaRPr lang="he-IL" dirty="0" smtClean="0"/>
          </a:p>
          <a:p>
            <a:pPr marL="0" indent="0">
              <a:buNone/>
            </a:pPr>
            <a:r>
              <a:rPr lang="he-IL" dirty="0" smtClean="0"/>
              <a:t>11 </a:t>
            </a:r>
            <a:r>
              <a:rPr lang="he-IL" dirty="0"/>
              <a:t>.	תביעה נגד רשות להשבת סכומים </a:t>
            </a:r>
            <a:r>
              <a:rPr lang="he-IL" u="sng" dirty="0"/>
              <a:t>שגבתה</a:t>
            </a:r>
            <a:r>
              <a:rPr lang="he-IL" dirty="0"/>
              <a:t> </a:t>
            </a:r>
            <a:r>
              <a:rPr lang="he-IL" u="sng" dirty="0"/>
              <a:t>שלא כדין</a:t>
            </a:r>
            <a:r>
              <a:rPr lang="he-IL" dirty="0"/>
              <a:t>, כמס, אגרה או </a:t>
            </a:r>
            <a:r>
              <a:rPr lang="he-IL" u="sng" dirty="0"/>
              <a:t>תשלום חובה</a:t>
            </a:r>
            <a:r>
              <a:rPr lang="he-IL" dirty="0"/>
              <a:t> אחר.</a:t>
            </a:r>
            <a:endParaRPr lang="en-US" dirty="0"/>
          </a:p>
          <a:p>
            <a:endParaRPr lang="he-IL" dirty="0" smtClean="0"/>
          </a:p>
          <a:p>
            <a:pPr marL="0" indent="0">
              <a:buNone/>
            </a:pPr>
            <a:endParaRPr lang="he-IL" dirty="0"/>
          </a:p>
          <a:p>
            <a:pPr marL="0" indent="0">
              <a:buNone/>
            </a:pPr>
            <a:endParaRPr lang="he-IL" dirty="0"/>
          </a:p>
        </p:txBody>
      </p:sp>
    </p:spTree>
    <p:extLst>
      <p:ext uri="{BB962C8B-B14F-4D97-AF65-F5344CB8AC3E}">
        <p14:creationId xmlns:p14="http://schemas.microsoft.com/office/powerpoint/2010/main" val="3327844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"תשלום חובה"</a:t>
            </a:r>
            <a:endParaRPr lang="he-IL" dirty="0"/>
          </a:p>
        </p:txBody>
      </p:sp>
      <p:sp>
        <p:nvSpPr>
          <p:cNvPr id="3" name="מציין מיקום תוכן 2"/>
          <p:cNvSpPr>
            <a:spLocks noGrp="1"/>
          </p:cNvSpPr>
          <p:nvPr>
            <p:ph idx="1"/>
          </p:nvPr>
        </p:nvSpPr>
        <p:spPr>
          <a:xfrm>
            <a:off x="945292" y="1405496"/>
            <a:ext cx="10515600" cy="4351338"/>
          </a:xfrm>
        </p:spPr>
        <p:txBody>
          <a:bodyPr>
            <a:normAutofit/>
          </a:bodyPr>
          <a:lstStyle/>
          <a:p>
            <a:pPr marL="0" indent="0">
              <a:buNone/>
            </a:pPr>
            <a:r>
              <a:rPr lang="he-IL" dirty="0" smtClean="0"/>
              <a:t>"בתווך </a:t>
            </a:r>
            <a:r>
              <a:rPr lang="he-IL" dirty="0"/>
              <a:t>שבין מס – תשלום חובה המשתלם לשלטון כשאין בצדו תמורה מידית וישירה, לבין "מחיר" - תשלום בעסקה רצונית שאין בה מרכיב של כפייה </a:t>
            </a:r>
            <a:r>
              <a:rPr lang="he-IL" dirty="0" smtClean="0"/>
              <a:t>(</a:t>
            </a:r>
            <a:r>
              <a:rPr lang="he-IL" dirty="0" err="1" smtClean="0">
                <a:latin typeface="Times New Roman" panose="02020603050405020304" pitchFamily="18" charset="0"/>
                <a:ea typeface="Times New Roman" panose="02020603050405020304" pitchFamily="18" charset="0"/>
                <a:cs typeface="David" panose="020E0502060401010101" pitchFamily="34" charset="-79"/>
              </a:rPr>
              <a:t>אדרעי</a:t>
            </a:r>
            <a:r>
              <a:rPr lang="he-IL" dirty="0" smtClean="0">
                <a:latin typeface="Times New Roman" panose="02020603050405020304" pitchFamily="18" charset="0"/>
                <a:ea typeface="Times New Roman" panose="02020603050405020304" pitchFamily="18" charset="0"/>
                <a:cs typeface="David" panose="020E0502060401010101" pitchFamily="34" charset="-79"/>
              </a:rPr>
              <a:t>)</a:t>
            </a:r>
            <a:endParaRPr lang="he-IL" dirty="0" smtClean="0"/>
          </a:p>
          <a:p>
            <a:r>
              <a:rPr lang="he-IL" dirty="0" err="1" smtClean="0"/>
              <a:t>עעמ</a:t>
            </a:r>
            <a:r>
              <a:rPr lang="he-IL" dirty="0" smtClean="0"/>
              <a:t> </a:t>
            </a:r>
            <a:r>
              <a:rPr lang="he-IL" dirty="0"/>
              <a:t>7373/10 </a:t>
            </a:r>
            <a:r>
              <a:rPr lang="he-IL" b="1" dirty="0" smtClean="0"/>
              <a:t>יוסי </a:t>
            </a:r>
            <a:r>
              <a:rPr lang="he-IL" b="1" dirty="0"/>
              <a:t>לוי נ' </a:t>
            </a:r>
            <a:r>
              <a:rPr lang="he-IL" b="1" dirty="0" smtClean="0"/>
              <a:t>מ"י</a:t>
            </a:r>
            <a:r>
              <a:rPr lang="he-IL" dirty="0" smtClean="0"/>
              <a:t>-</a:t>
            </a:r>
            <a:r>
              <a:rPr lang="he-IL" b="1" dirty="0" smtClean="0"/>
              <a:t> </a:t>
            </a:r>
            <a:r>
              <a:rPr lang="he-IL" dirty="0"/>
              <a:t>ניכוי </a:t>
            </a:r>
            <a:r>
              <a:rPr lang="he-IL" dirty="0" smtClean="0"/>
              <a:t>פרמיות ביטוח מגמלת איש קבע ללא הסכמה אינה "תשלום חובה":</a:t>
            </a:r>
          </a:p>
          <a:p>
            <a:pPr marL="0" indent="0">
              <a:buNone/>
            </a:pPr>
            <a:r>
              <a:rPr lang="he-IL" dirty="0" smtClean="0"/>
              <a:t>"לאפשר </a:t>
            </a:r>
            <a:r>
              <a:rPr lang="he-IL" dirty="0"/>
              <a:t>הגשת תובענות ייצוגיות נגד גוף שלטוני או רשות ציבורית רק במקרים בהם הטילו, שלא כדין, את אותם תשלומים אשר </a:t>
            </a:r>
            <a:r>
              <a:rPr lang="he-IL" u="sng" dirty="0"/>
              <a:t>נדרשת הסמכה חוקית</a:t>
            </a:r>
            <a:r>
              <a:rPr lang="he-IL" dirty="0"/>
              <a:t> על מנת להטילם על </a:t>
            </a:r>
            <a:r>
              <a:rPr lang="he-IL" dirty="0" smtClean="0"/>
              <a:t>הפרט."</a:t>
            </a:r>
          </a:p>
          <a:p>
            <a:pPr marL="0" indent="0">
              <a:buNone/>
            </a:pPr>
            <a:r>
              <a:rPr lang="he-IL" dirty="0" smtClean="0"/>
              <a:t>"מבחן </a:t>
            </a:r>
            <a:r>
              <a:rPr lang="he-IL" dirty="0"/>
              <a:t>משפטי-נורמטיבי, הבוחן האם מדובר בתשלום מסוג התשלומים אשר </a:t>
            </a:r>
            <a:r>
              <a:rPr lang="he-IL" u="sng" dirty="0"/>
              <a:t>אין להטילם על הפרט אלא במסגרת הסמכה </a:t>
            </a:r>
            <a:r>
              <a:rPr lang="he-IL" u="sng" dirty="0" smtClean="0"/>
              <a:t>כדין</a:t>
            </a:r>
            <a:r>
              <a:rPr lang="he-IL" dirty="0" smtClean="0"/>
              <a:t>..."</a:t>
            </a:r>
            <a:endParaRPr lang="he-IL" dirty="0"/>
          </a:p>
        </p:txBody>
      </p:sp>
    </p:spTree>
    <p:extLst>
      <p:ext uri="{BB962C8B-B14F-4D97-AF65-F5344CB8AC3E}">
        <p14:creationId xmlns:p14="http://schemas.microsoft.com/office/powerpoint/2010/main" val="3854879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מהו אינו תשלום חובה</a:t>
            </a:r>
            <a:endParaRPr lang="he-IL" dirty="0"/>
          </a:p>
        </p:txBody>
      </p:sp>
      <p:sp>
        <p:nvSpPr>
          <p:cNvPr id="3" name="מציין מיקום תוכן 2"/>
          <p:cNvSpPr>
            <a:spLocks noGrp="1"/>
          </p:cNvSpPr>
          <p:nvPr>
            <p:ph idx="1"/>
          </p:nvPr>
        </p:nvSpPr>
        <p:spPr/>
        <p:txBody>
          <a:bodyPr>
            <a:normAutofit fontScale="92500"/>
          </a:bodyPr>
          <a:lstStyle/>
          <a:p>
            <a:pPr marL="0" indent="0">
              <a:buNone/>
            </a:pPr>
            <a:r>
              <a:rPr lang="he-IL" dirty="0" err="1"/>
              <a:t>ברמ</a:t>
            </a:r>
            <a:r>
              <a:rPr lang="he-IL" dirty="0"/>
              <a:t> 7302/16 </a:t>
            </a:r>
            <a:r>
              <a:rPr lang="he-IL" dirty="0" smtClean="0"/>
              <a:t>-</a:t>
            </a:r>
            <a:r>
              <a:rPr lang="he-IL" dirty="0"/>
              <a:t> </a:t>
            </a:r>
            <a:r>
              <a:rPr lang="he-IL" b="1" dirty="0" smtClean="0"/>
              <a:t>עיריית </a:t>
            </a:r>
            <a:r>
              <a:rPr lang="he-IL" b="1" dirty="0"/>
              <a:t>תל אביב יפו נ' רינה </a:t>
            </a:r>
            <a:r>
              <a:rPr lang="he-IL" b="1" dirty="0" smtClean="0"/>
              <a:t>איגרא</a:t>
            </a:r>
            <a:r>
              <a:rPr lang="he-IL" dirty="0" smtClean="0"/>
              <a:t>- קנסות פלילים אינם "תשלום חובה":</a:t>
            </a:r>
          </a:p>
          <a:p>
            <a:pPr marL="0" indent="0">
              <a:buNone/>
            </a:pPr>
            <a:r>
              <a:rPr lang="he-IL" dirty="0" smtClean="0"/>
              <a:t>"בעניין </a:t>
            </a:r>
            <a:r>
              <a:rPr lang="he-IL" dirty="0"/>
              <a:t>לוי עמד בית המשפט על התכלית המרכזית שביסוד גביית מיסים ותשלומי חובה והיא – מימון תקציב והוצאות המדינה באמצעות מערכת המס. כמו כן עמד בית המשפט בהקשר זה גם על מטרות נוספות שאותן משרתת מערכת המס ובהן קידום מדיניות כלכלית וחברתית </a:t>
            </a:r>
            <a:r>
              <a:rPr lang="he-IL" dirty="0" smtClean="0"/>
              <a:t>...דומני כי </a:t>
            </a:r>
            <a:r>
              <a:rPr lang="he-IL" u="sng" dirty="0" smtClean="0"/>
              <a:t>קנסות המוטלים בהליך פלילי כאמצעי ענישה, זרים לתכליות אלה</a:t>
            </a:r>
            <a:r>
              <a:rPr lang="he-IL" dirty="0" smtClean="0"/>
              <a:t>. </a:t>
            </a:r>
            <a:r>
              <a:rPr lang="he-IL" dirty="0"/>
              <a:t>על כן פרשנות תכליתית של המונח </a:t>
            </a:r>
            <a:r>
              <a:rPr lang="he-IL" dirty="0" smtClean="0"/>
              <a:t>'תשלום חובה' </a:t>
            </a:r>
            <a:r>
              <a:rPr lang="he-IL" dirty="0"/>
              <a:t>מוליכה לגישתי אל המסקנה כי קנסות בגין ביצוע עבירות, ובכלל זה עבירות חניה, אינם באים בקהל </a:t>
            </a:r>
            <a:r>
              <a:rPr lang="he-IL" dirty="0" smtClean="0"/>
              <a:t>'תשלומי החובה' ..."</a:t>
            </a:r>
          </a:p>
          <a:p>
            <a:pPr marL="0" indent="0">
              <a:buNone/>
            </a:pPr>
            <a:r>
              <a:rPr lang="he-IL" dirty="0" err="1" smtClean="0"/>
              <a:t>עע"מ</a:t>
            </a:r>
            <a:r>
              <a:rPr lang="he-IL" dirty="0" smtClean="0"/>
              <a:t> 7741/15 </a:t>
            </a:r>
            <a:r>
              <a:rPr lang="he-IL" b="1" dirty="0" smtClean="0"/>
              <a:t>עופר </a:t>
            </a:r>
            <a:r>
              <a:rPr lang="he-IL" b="1" dirty="0" err="1"/>
              <a:t>מנירב</a:t>
            </a:r>
            <a:r>
              <a:rPr lang="he-IL" b="1" dirty="0"/>
              <a:t> , רו"ח נ' מדינת ישראל </a:t>
            </a:r>
            <a:r>
              <a:rPr lang="he-IL" dirty="0"/>
              <a:t>- </a:t>
            </a:r>
            <a:r>
              <a:rPr lang="he-IL" dirty="0" smtClean="0"/>
              <a:t>הנחות </a:t>
            </a:r>
            <a:r>
              <a:rPr lang="he-IL" dirty="0"/>
              <a:t>מטעם הרשות במסגרת מדיניות עידוד מעבר לשימוש </a:t>
            </a:r>
            <a:r>
              <a:rPr lang="he-IL" dirty="0" smtClean="0"/>
              <a:t>מקוון אינן "תשלום חובה"</a:t>
            </a:r>
            <a:endParaRPr lang="en-US" dirty="0"/>
          </a:p>
          <a:p>
            <a:pPr marL="0" indent="0">
              <a:buNone/>
            </a:pPr>
            <a:endParaRPr lang="he-IL" dirty="0"/>
          </a:p>
        </p:txBody>
      </p:sp>
    </p:spTree>
    <p:extLst>
      <p:ext uri="{BB962C8B-B14F-4D97-AF65-F5344CB8AC3E}">
        <p14:creationId xmlns:p14="http://schemas.microsoft.com/office/powerpoint/2010/main" val="1867242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מהו אינו תשלום חובה</a:t>
            </a:r>
            <a:endParaRPr lang="he-IL" dirty="0"/>
          </a:p>
        </p:txBody>
      </p:sp>
      <p:sp>
        <p:nvSpPr>
          <p:cNvPr id="3" name="מציין מיקום תוכן 2"/>
          <p:cNvSpPr>
            <a:spLocks noGrp="1"/>
          </p:cNvSpPr>
          <p:nvPr>
            <p:ph idx="1"/>
          </p:nvPr>
        </p:nvSpPr>
        <p:spPr/>
        <p:txBody>
          <a:bodyPr>
            <a:normAutofit fontScale="92500" lnSpcReduction="10000"/>
          </a:bodyPr>
          <a:lstStyle/>
          <a:p>
            <a:r>
              <a:rPr lang="he-IL" dirty="0"/>
              <a:t>בגץ </a:t>
            </a:r>
            <a:r>
              <a:rPr lang="he-IL" dirty="0" smtClean="0"/>
              <a:t>1195/10</a:t>
            </a:r>
            <a:r>
              <a:rPr lang="he-IL" b="1" dirty="0" smtClean="0"/>
              <a:t>מרכז </a:t>
            </a:r>
            <a:r>
              <a:rPr lang="he-IL" b="1" dirty="0"/>
              <a:t>השלטון המקומי נ' הרשות הממשלתית למים </a:t>
            </a:r>
            <a:r>
              <a:rPr lang="he-IL" b="1" dirty="0" smtClean="0"/>
              <a:t>ולביוב - </a:t>
            </a:r>
            <a:r>
              <a:rPr lang="he-IL" dirty="0" smtClean="0"/>
              <a:t>לעניין דרך שינוי תעריפי המים, </a:t>
            </a:r>
            <a:r>
              <a:rPr lang="he-IL" u="sng" dirty="0" smtClean="0"/>
              <a:t>מים אינם תשלום חובה</a:t>
            </a:r>
            <a:r>
              <a:rPr lang="he-IL" dirty="0" smtClean="0"/>
              <a:t>:</a:t>
            </a:r>
          </a:p>
          <a:p>
            <a:pPr marL="0" indent="0">
              <a:buNone/>
            </a:pPr>
            <a:r>
              <a:rPr lang="he-IL" dirty="0" smtClean="0"/>
              <a:t>"</a:t>
            </a:r>
            <a:r>
              <a:rPr lang="he-IL" dirty="0"/>
              <a:t>הבדלים אלה, קיומם או היעדרם של </a:t>
            </a:r>
            <a:r>
              <a:rPr lang="he-IL" u="sng" dirty="0"/>
              <a:t>מאפייני התמורה והרצון החופשי</a:t>
            </a:r>
            <a:r>
              <a:rPr lang="he-IL" dirty="0"/>
              <a:t>, ינחו את דיוננו כמחט המצפן שקוטבו מזה במחיר ומזה </a:t>
            </a:r>
            <a:r>
              <a:rPr lang="he-IL" dirty="0" smtClean="0"/>
              <a:t>במס...</a:t>
            </a:r>
            <a:r>
              <a:rPr lang="he-IL" dirty="0"/>
              <a:t> בנסיבות ענייננו </a:t>
            </a:r>
            <a:r>
              <a:rPr lang="he-IL" u="sng" dirty="0"/>
              <a:t>אין מתממש החשש כי עסקינן בתשלום כפוי</a:t>
            </a:r>
            <a:r>
              <a:rPr lang="he-IL" dirty="0"/>
              <a:t>. חשש זה מתפוגג מקום בו פועם בלב התשלום שבמוקד </a:t>
            </a:r>
            <a:r>
              <a:rPr lang="he-IL" u="sng" dirty="0"/>
              <a:t>עקרון העלות הריאלית</a:t>
            </a:r>
            <a:r>
              <a:rPr lang="he-IL" dirty="0"/>
              <a:t>, המביא לקביעת מחיר </a:t>
            </a:r>
            <a:r>
              <a:rPr lang="he-IL" dirty="0" smtClean="0"/>
              <a:t>כלכלי...</a:t>
            </a:r>
            <a:endParaRPr lang="en-US" dirty="0"/>
          </a:p>
          <a:p>
            <a:pPr marL="0" indent="0">
              <a:buNone/>
            </a:pPr>
            <a:r>
              <a:rPr lang="he-IL" dirty="0" smtClean="0"/>
              <a:t>ככל </a:t>
            </a:r>
            <a:r>
              <a:rPr lang="he-IL" dirty="0"/>
              <a:t>שהתשלום המבוקש </a:t>
            </a:r>
            <a:r>
              <a:rPr lang="he-IL" dirty="0" err="1"/>
              <a:t>שוה</a:t>
            </a:r>
            <a:r>
              <a:rPr lang="he-IL" dirty="0"/>
              <a:t> ערך לשווי התמורה באופן ברור, אינו מוגזם כלפי מעלה כדי להכביד על האזרחים על-ידי השאת רווחים מוגזמים ולא כלפי מטה כדי להפוך זאת ללא כלכלי, במקרה כזה – </a:t>
            </a:r>
            <a:r>
              <a:rPr lang="he-IL" u="sng" dirty="0"/>
              <a:t>מקבל הוא גוון וולונטרי</a:t>
            </a:r>
            <a:r>
              <a:rPr lang="he-IL" dirty="0"/>
              <a:t> וניטה לראות בו מחיר אם התעריפים שהוטלו משקפים מחיר שוק או קרובים אליו מרחק נגיעה, וישנו פיקוח רגולטורי על-ידי רשות על פי דין, ניתן לומר כי ניתנה הסכמת הציבור באופן המייתר את הבחינה לפי </a:t>
            </a:r>
            <a:r>
              <a:rPr lang="he-IL" u="sng" dirty="0">
                <a:hlinkClick r:id="rId2"/>
              </a:rPr>
              <a:t>סעיף 1(ב)</a:t>
            </a:r>
            <a:r>
              <a:rPr lang="he-IL" dirty="0"/>
              <a:t> לחוק-יסוד: משק המדינה</a:t>
            </a:r>
            <a:r>
              <a:rPr lang="he-IL" dirty="0" smtClean="0"/>
              <a:t>."</a:t>
            </a:r>
            <a:endParaRPr lang="en-US" dirty="0"/>
          </a:p>
          <a:p>
            <a:endParaRPr lang="he-IL" dirty="0"/>
          </a:p>
        </p:txBody>
      </p:sp>
    </p:spTree>
    <p:extLst>
      <p:ext uri="{BB962C8B-B14F-4D97-AF65-F5344CB8AC3E}">
        <p14:creationId xmlns:p14="http://schemas.microsoft.com/office/powerpoint/2010/main" val="4229635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מהו אינו תשלום חובה:</a:t>
            </a:r>
            <a:endParaRPr lang="he-IL" dirty="0"/>
          </a:p>
        </p:txBody>
      </p:sp>
      <p:sp>
        <p:nvSpPr>
          <p:cNvPr id="3" name="מציין מיקום תוכן 2"/>
          <p:cNvSpPr>
            <a:spLocks noGrp="1"/>
          </p:cNvSpPr>
          <p:nvPr>
            <p:ph idx="1"/>
          </p:nvPr>
        </p:nvSpPr>
        <p:spPr/>
        <p:txBody>
          <a:bodyPr>
            <a:normAutofit fontScale="85000" lnSpcReduction="10000"/>
          </a:bodyPr>
          <a:lstStyle/>
          <a:p>
            <a:r>
              <a:rPr lang="he-IL" u="sng" dirty="0"/>
              <a:t>תעריפי </a:t>
            </a:r>
            <a:r>
              <a:rPr lang="he-IL" u="sng" dirty="0" smtClean="0"/>
              <a:t>ביוב</a:t>
            </a:r>
            <a:r>
              <a:rPr lang="he-IL" dirty="0" smtClean="0"/>
              <a:t>- </a:t>
            </a:r>
            <a:r>
              <a:rPr lang="he-IL" dirty="0" err="1" smtClean="0"/>
              <a:t>תצ</a:t>
            </a:r>
            <a:r>
              <a:rPr lang="he-IL" dirty="0" smtClean="0"/>
              <a:t> </a:t>
            </a:r>
            <a:r>
              <a:rPr lang="he-IL" dirty="0"/>
              <a:t>(</a:t>
            </a:r>
            <a:r>
              <a:rPr lang="he-IL" dirty="0" err="1"/>
              <a:t>נצ</a:t>
            </a:r>
            <a:r>
              <a:rPr lang="he-IL" dirty="0"/>
              <a:t>') </a:t>
            </a:r>
            <a:r>
              <a:rPr lang="he-IL" dirty="0" smtClean="0"/>
              <a:t>34471-06-16</a:t>
            </a:r>
            <a:r>
              <a:rPr lang="he-IL" dirty="0"/>
              <a:t> </a:t>
            </a:r>
            <a:r>
              <a:rPr lang="he-IL" b="1" dirty="0" smtClean="0"/>
              <a:t>יהודה </a:t>
            </a:r>
            <a:r>
              <a:rPr lang="he-IL" b="1" dirty="0"/>
              <a:t>שמואל נ' מועצה אזורית עמק </a:t>
            </a:r>
            <a:r>
              <a:rPr lang="he-IL" b="1" dirty="0" smtClean="0"/>
              <a:t>המעיינות</a:t>
            </a:r>
            <a:endParaRPr lang="he-IL" dirty="0"/>
          </a:p>
          <a:p>
            <a:r>
              <a:rPr lang="he-IL" u="sng" dirty="0"/>
              <a:t>עמלה הנגבית עבור הפקדה לחשבון שהוקצה לאסיר </a:t>
            </a:r>
            <a:r>
              <a:rPr lang="he-IL" dirty="0"/>
              <a:t>בבנק </a:t>
            </a:r>
            <a:r>
              <a:rPr lang="he-IL" dirty="0" smtClean="0"/>
              <a:t>הדואר- </a:t>
            </a:r>
            <a:r>
              <a:rPr lang="he-IL" dirty="0" err="1" smtClean="0"/>
              <a:t>עעמ</a:t>
            </a:r>
            <a:r>
              <a:rPr lang="he-IL" dirty="0" smtClean="0"/>
              <a:t> </a:t>
            </a:r>
            <a:r>
              <a:rPr lang="he-IL" dirty="0"/>
              <a:t>2796/13 </a:t>
            </a:r>
            <a:r>
              <a:rPr lang="he-IL" b="1" dirty="0" smtClean="0"/>
              <a:t>מחמוד </a:t>
            </a:r>
            <a:r>
              <a:rPr lang="he-IL" b="1" dirty="0" err="1"/>
              <a:t>מגאדבה</a:t>
            </a:r>
            <a:r>
              <a:rPr lang="he-IL" b="1" dirty="0"/>
              <a:t> נ' </a:t>
            </a:r>
            <a:r>
              <a:rPr lang="he-IL" b="1" dirty="0" smtClean="0"/>
              <a:t>שב"ס </a:t>
            </a:r>
          </a:p>
          <a:p>
            <a:r>
              <a:rPr lang="he-IL" u="sng" dirty="0" smtClean="0"/>
              <a:t>תשלום </a:t>
            </a:r>
            <a:r>
              <a:rPr lang="he-IL" u="sng" dirty="0"/>
              <a:t>שנגבה מאדם עבור קבלת מידע רפואי</a:t>
            </a:r>
            <a:r>
              <a:rPr lang="he-IL" dirty="0"/>
              <a:t>, מבית חולים ממשלתי או מצה"ל, יסווג כמחיר </a:t>
            </a:r>
            <a:r>
              <a:rPr lang="he-IL" dirty="0" smtClean="0"/>
              <a:t>- </a:t>
            </a:r>
            <a:r>
              <a:rPr lang="he-IL" dirty="0" err="1" smtClean="0"/>
              <a:t>עעמ</a:t>
            </a:r>
            <a:r>
              <a:rPr lang="he-IL" dirty="0" smtClean="0"/>
              <a:t> </a:t>
            </a:r>
            <a:r>
              <a:rPr lang="he-IL" dirty="0"/>
              <a:t>1859/15 </a:t>
            </a:r>
            <a:r>
              <a:rPr lang="he-IL" dirty="0" smtClean="0"/>
              <a:t> </a:t>
            </a:r>
            <a:r>
              <a:rPr lang="he-IL" b="1" dirty="0" err="1"/>
              <a:t>לאוניד</a:t>
            </a:r>
            <a:r>
              <a:rPr lang="he-IL" b="1" dirty="0"/>
              <a:t> קפלן נ' </a:t>
            </a:r>
            <a:r>
              <a:rPr lang="he-IL" b="1" dirty="0" smtClean="0"/>
              <a:t>משרד הבריאות:</a:t>
            </a:r>
          </a:p>
          <a:p>
            <a:pPr marL="0" indent="0">
              <a:buNone/>
            </a:pPr>
            <a:r>
              <a:rPr lang="he-IL" dirty="0" smtClean="0"/>
              <a:t>"השאלה </a:t>
            </a:r>
            <a:r>
              <a:rPr lang="he-IL" dirty="0"/>
              <a:t>במסגרת הנוכחית היא מהי תכלית התשלום – לשם מה הוא נגבה – ולא האם שיעורו המדויק הולם את תכליתו. </a:t>
            </a:r>
            <a:r>
              <a:rPr lang="he-IL" u="sng" dirty="0"/>
              <a:t>האם הוא נועד למימון השירות, או שמטרתו להגשים תכליות אחרות? בכך שונה המחיר מאגרה</a:t>
            </a:r>
            <a:r>
              <a:rPr lang="he-IL" dirty="0"/>
              <a:t>. גובהה של האחרונה אינו משקף שיקולים כלכליים בלבד, שעניינם עלות השירות, אלא גם תכליות אחרות, כגון מקור הכנסה נוסף לגוף ציבורי, סבסוד פעילויות או אוכלוסיות מסוימות או ויסות והגבלה של פעילויות </a:t>
            </a:r>
            <a:r>
              <a:rPr lang="he-IL" dirty="0" smtClean="0"/>
              <a:t>שונות"</a:t>
            </a:r>
            <a:endParaRPr lang="en-US" dirty="0"/>
          </a:p>
          <a:p>
            <a:endParaRPr lang="he-IL" dirty="0"/>
          </a:p>
          <a:p>
            <a:r>
              <a:rPr lang="he-IL" u="sng" dirty="0" smtClean="0"/>
              <a:t>תו </a:t>
            </a:r>
            <a:r>
              <a:rPr lang="he-IL" u="sng" dirty="0"/>
              <a:t>חניה שנתי אינו תשלום </a:t>
            </a:r>
            <a:r>
              <a:rPr lang="he-IL" u="sng" dirty="0" smtClean="0"/>
              <a:t>חובה- </a:t>
            </a:r>
            <a:r>
              <a:rPr lang="he-IL" dirty="0" err="1" smtClean="0"/>
              <a:t>ברמ</a:t>
            </a:r>
            <a:r>
              <a:rPr lang="he-IL" dirty="0" smtClean="0"/>
              <a:t> </a:t>
            </a:r>
            <a:r>
              <a:rPr lang="he-IL" dirty="0"/>
              <a:t>6591/15 </a:t>
            </a:r>
            <a:r>
              <a:rPr lang="he-IL" b="1" dirty="0" smtClean="0"/>
              <a:t>עיריית </a:t>
            </a:r>
            <a:r>
              <a:rPr lang="he-IL" b="1" dirty="0" err="1"/>
              <a:t>קרית</a:t>
            </a:r>
            <a:r>
              <a:rPr lang="he-IL" b="1" dirty="0"/>
              <a:t> ביאליק נ' שרה </a:t>
            </a:r>
            <a:r>
              <a:rPr lang="he-IL" b="1" dirty="0" smtClean="0"/>
              <a:t>רווה</a:t>
            </a:r>
            <a:endParaRPr lang="en-US" dirty="0"/>
          </a:p>
          <a:p>
            <a:endParaRPr lang="he-IL" dirty="0"/>
          </a:p>
        </p:txBody>
      </p:sp>
    </p:spTree>
    <p:extLst>
      <p:ext uri="{BB962C8B-B14F-4D97-AF65-F5344CB8AC3E}">
        <p14:creationId xmlns:p14="http://schemas.microsoft.com/office/powerpoint/2010/main" val="2453970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תשלום חובה –מה כן</a:t>
            </a:r>
            <a:endParaRPr lang="he-IL" dirty="0"/>
          </a:p>
        </p:txBody>
      </p:sp>
      <p:sp>
        <p:nvSpPr>
          <p:cNvPr id="3" name="מציין מיקום תוכן 2"/>
          <p:cNvSpPr>
            <a:spLocks noGrp="1"/>
          </p:cNvSpPr>
          <p:nvPr>
            <p:ph idx="1"/>
          </p:nvPr>
        </p:nvSpPr>
        <p:spPr>
          <a:xfrm>
            <a:off x="838200" y="1359243"/>
            <a:ext cx="10515600" cy="4817720"/>
          </a:xfrm>
        </p:spPr>
        <p:txBody>
          <a:bodyPr>
            <a:normAutofit fontScale="92500" lnSpcReduction="20000"/>
          </a:bodyPr>
          <a:lstStyle/>
          <a:p>
            <a:r>
              <a:rPr lang="he-IL" b="1" dirty="0" smtClean="0"/>
              <a:t>מס טהור</a:t>
            </a:r>
            <a:r>
              <a:rPr lang="he-IL" dirty="0" smtClean="0"/>
              <a:t>: מס הכנסה, ארנונה, היטלי פיתוח, אגרות מדינה.</a:t>
            </a:r>
            <a:endParaRPr lang="en-US" dirty="0"/>
          </a:p>
          <a:p>
            <a:r>
              <a:rPr lang="he-IL" dirty="0" smtClean="0"/>
              <a:t> </a:t>
            </a:r>
            <a:r>
              <a:rPr lang="he-IL" dirty="0" err="1"/>
              <a:t>עעמ</a:t>
            </a:r>
            <a:r>
              <a:rPr lang="he-IL" dirty="0"/>
              <a:t> 6192/13 </a:t>
            </a:r>
            <a:r>
              <a:rPr lang="he-IL" b="1" dirty="0" smtClean="0"/>
              <a:t>שרה </a:t>
            </a:r>
            <a:r>
              <a:rPr lang="he-IL" b="1" dirty="0"/>
              <a:t>אברהם נ' עיריית </a:t>
            </a:r>
            <a:r>
              <a:rPr lang="he-IL" b="1" dirty="0" smtClean="0"/>
              <a:t>טבריה- </a:t>
            </a:r>
            <a:r>
              <a:rPr lang="he-IL" u="sng" dirty="0" smtClean="0"/>
              <a:t>הוצאות גביה </a:t>
            </a:r>
          </a:p>
          <a:p>
            <a:r>
              <a:rPr lang="he-IL" dirty="0" err="1" smtClean="0"/>
              <a:t>תצ</a:t>
            </a:r>
            <a:r>
              <a:rPr lang="he-IL" dirty="0" smtClean="0"/>
              <a:t> </a:t>
            </a:r>
            <a:r>
              <a:rPr lang="he-IL" dirty="0"/>
              <a:t>(מרכז) </a:t>
            </a:r>
            <a:r>
              <a:rPr lang="he-IL" dirty="0" smtClean="0"/>
              <a:t>35779-05-18</a:t>
            </a:r>
            <a:r>
              <a:rPr lang="he-IL" dirty="0"/>
              <a:t> </a:t>
            </a:r>
            <a:r>
              <a:rPr lang="he-IL" b="1" dirty="0" smtClean="0"/>
              <a:t>עודד </a:t>
            </a:r>
            <a:r>
              <a:rPr lang="he-IL" b="1" dirty="0"/>
              <a:t>כהנא נ' רשות המיסים </a:t>
            </a:r>
            <a:r>
              <a:rPr lang="he-IL" b="1" dirty="0" smtClean="0"/>
              <a:t>בישראל- </a:t>
            </a:r>
            <a:r>
              <a:rPr lang="he-IL" u="sng" dirty="0" smtClean="0"/>
              <a:t>עיצום כספי </a:t>
            </a:r>
            <a:r>
              <a:rPr lang="he-IL" dirty="0" err="1" smtClean="0"/>
              <a:t>מכח</a:t>
            </a:r>
            <a:r>
              <a:rPr lang="he-IL" dirty="0" smtClean="0"/>
              <a:t> פקודת מס הכנסה</a:t>
            </a:r>
          </a:p>
          <a:p>
            <a:r>
              <a:rPr lang="he-IL" dirty="0" err="1"/>
              <a:t>תצ</a:t>
            </a:r>
            <a:r>
              <a:rPr lang="he-IL" dirty="0"/>
              <a:t> (מרכז) </a:t>
            </a:r>
            <a:r>
              <a:rPr lang="he-IL" dirty="0" smtClean="0"/>
              <a:t>10615-08-11</a:t>
            </a:r>
            <a:r>
              <a:rPr lang="he-IL" dirty="0"/>
              <a:t> </a:t>
            </a:r>
            <a:r>
              <a:rPr lang="he-IL" b="1" dirty="0" smtClean="0"/>
              <a:t>אמנון </a:t>
            </a:r>
            <a:r>
              <a:rPr lang="he-IL" b="1" dirty="0"/>
              <a:t>רמזי פרג' נ' עיריית פתח </a:t>
            </a:r>
            <a:r>
              <a:rPr lang="he-IL" b="1" dirty="0" smtClean="0"/>
              <a:t>תקווה</a:t>
            </a:r>
            <a:r>
              <a:rPr lang="he-IL" dirty="0" smtClean="0"/>
              <a:t>-</a:t>
            </a:r>
            <a:r>
              <a:rPr lang="he-IL" u="sng" dirty="0" smtClean="0"/>
              <a:t>ריבית</a:t>
            </a:r>
            <a:r>
              <a:rPr lang="he-IL" dirty="0" smtClean="0"/>
              <a:t> </a:t>
            </a:r>
            <a:r>
              <a:rPr lang="he-IL" dirty="0" err="1" smtClean="0"/>
              <a:t>מכח</a:t>
            </a:r>
            <a:r>
              <a:rPr lang="he-IL" dirty="0" smtClean="0"/>
              <a:t> חוק הרשויות המקומיות ריבית והפרשי הצמדה</a:t>
            </a:r>
          </a:p>
          <a:p>
            <a:r>
              <a:rPr lang="he-IL" dirty="0" err="1"/>
              <a:t>עעמ</a:t>
            </a:r>
            <a:r>
              <a:rPr lang="he-IL" dirty="0"/>
              <a:t> 980/08 </a:t>
            </a:r>
            <a:r>
              <a:rPr lang="he-IL" b="1" dirty="0" smtClean="0"/>
              <a:t>עופר </a:t>
            </a:r>
            <a:r>
              <a:rPr lang="he-IL" b="1" dirty="0" err="1"/>
              <a:t>מנירב</a:t>
            </a:r>
            <a:r>
              <a:rPr lang="he-IL" b="1" dirty="0"/>
              <a:t> - רו"ח נ' מדינת ישראל</a:t>
            </a:r>
            <a:r>
              <a:rPr lang="he-IL" dirty="0"/>
              <a:t> </a:t>
            </a:r>
            <a:r>
              <a:rPr lang="he-IL" dirty="0" smtClean="0"/>
              <a:t>- </a:t>
            </a:r>
            <a:r>
              <a:rPr lang="he-IL" u="sng" dirty="0" smtClean="0"/>
              <a:t>תשלום למערכת שע"מ</a:t>
            </a:r>
            <a:r>
              <a:rPr lang="he-IL" dirty="0" smtClean="0"/>
              <a:t> של רשות המיסים</a:t>
            </a:r>
            <a:endParaRPr lang="en-US" dirty="0"/>
          </a:p>
          <a:p>
            <a:pPr marL="0" indent="0">
              <a:buNone/>
            </a:pPr>
            <a:r>
              <a:rPr lang="he-IL" dirty="0" smtClean="0"/>
              <a:t>"התשלום </a:t>
            </a:r>
            <a:r>
              <a:rPr lang="he-IL" dirty="0"/>
              <a:t>הנגבה עבור הפקת שאילתות אינו יכול להיכלל בהגדרת המונח "מחיר". מדובר בהפקת שאילתות לצורך קבלת מידע לנישומים, על מנת שיוכלו לשלם את המס המוטל עליהם. וודאי שמדובר בעניין זה </a:t>
            </a:r>
            <a:r>
              <a:rPr lang="he-IL" u="sng" dirty="0"/>
              <a:t>בשירות מונופוליסטי של המשיבה</a:t>
            </a:r>
            <a:r>
              <a:rPr lang="he-IL" dirty="0"/>
              <a:t>, שכן מידע זה אינו מצוי בידי גורמים אחרים מלבדה ורק היא יכולה לספק אותו לנישומים באמצעות </a:t>
            </a:r>
            <a:r>
              <a:rPr lang="he-IL" dirty="0" smtClean="0"/>
              <a:t>המייצגים."</a:t>
            </a:r>
            <a:endParaRPr lang="en-US" dirty="0"/>
          </a:p>
          <a:p>
            <a:endParaRPr lang="he-IL" dirty="0"/>
          </a:p>
        </p:txBody>
      </p:sp>
    </p:spTree>
    <p:extLst>
      <p:ext uri="{BB962C8B-B14F-4D97-AF65-F5344CB8AC3E}">
        <p14:creationId xmlns:p14="http://schemas.microsoft.com/office/powerpoint/2010/main" val="410280922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851</TotalTime>
  <Words>3989</Words>
  <Application>Microsoft Office PowerPoint</Application>
  <PresentationFormat>מסך רחב</PresentationFormat>
  <Paragraphs>162</Paragraphs>
  <Slides>32</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32</vt:i4>
      </vt:variant>
    </vt:vector>
  </HeadingPairs>
  <TitlesOfParts>
    <vt:vector size="38" baseType="lpstr">
      <vt:lpstr>Arial</vt:lpstr>
      <vt:lpstr>Calibri</vt:lpstr>
      <vt:lpstr>Calibri Light</vt:lpstr>
      <vt:lpstr>David</vt:lpstr>
      <vt:lpstr>Times New Roman</vt:lpstr>
      <vt:lpstr>ערכת נושא Office</vt:lpstr>
      <vt:lpstr>יצוגיות כנגד רשויות</vt:lpstr>
      <vt:lpstr>בגין מה ניתן להגיש יצוגית כנגד רשות</vt:lpstr>
      <vt:lpstr>מהי "רשות"</vt:lpstr>
      <vt:lpstr>פרט 11-מהו "תשלום חובה" ומהי "גביה"?</vt:lpstr>
      <vt:lpstr>"תשלום חובה"</vt:lpstr>
      <vt:lpstr>מהו אינו תשלום חובה</vt:lpstr>
      <vt:lpstr>מהו אינו תשלום חובה</vt:lpstr>
      <vt:lpstr>מהו אינו תשלום חובה:</vt:lpstr>
      <vt:lpstr>תשלום חובה –מה כן</vt:lpstr>
      <vt:lpstr>"שגבתה"- תביעה נגד רשות להשבת סכומים שגבתה</vt:lpstr>
      <vt:lpstr>חובת פניה מוקדמת</vt:lpstr>
      <vt:lpstr>הודעת חדילה - סעיף 9 לחוק</vt:lpstr>
      <vt:lpstr>החדילה כזכות יתר</vt:lpstr>
      <vt:lpstr>הארכת מועד לחדילה</vt:lpstr>
      <vt:lpstr>הארכת מועד לחדילה-המשך</vt:lpstr>
      <vt:lpstr>הארכת מועד לחדילה- פתרון אפשרי</vt:lpstr>
      <vt:lpstr>הארכת מועד לחדילה- פתרון אפשרי</vt:lpstr>
      <vt:lpstr>בת שבע חזות-אזהרה למשתמש</vt:lpstr>
      <vt:lpstr>מה חדילה כוללת?</vt:lpstr>
      <vt:lpstr>מה חדילה כוללת- מחיקת חובות עבר</vt:lpstr>
      <vt:lpstr>תקופת השבה- סעיף 21 לחוק</vt:lpstr>
      <vt:lpstr>סעיף 10(א)-הגדרת הקבוצה</vt:lpstr>
      <vt:lpstr>תקופת השבה- פסיקות סותרות</vt:lpstr>
      <vt:lpstr>תקופת השבה של שנתיים</vt:lpstr>
      <vt:lpstr>תקופת השבה של שנתיים</vt:lpstr>
      <vt:lpstr>במגמת צמצום...</vt:lpstr>
      <vt:lpstr>במגמת צמצום- "חפירות ארכיאולוגיות וחשיפת פגמים עתיקים בצווי ארנונה"</vt:lpstr>
      <vt:lpstr>"חפירות ארכיאולוגיות וחשיפת פגמים עתיקים בצווי ארנונה"</vt:lpstr>
      <vt:lpstr>"חפירות ארכיאולוגיות וחשיפת פגמים עתיקים בצווי ארנונה"</vt:lpstr>
      <vt:lpstr>במגמת צמצום-ארנונה</vt:lpstr>
      <vt:lpstr>במגמת צמצום- היטלים ואגרות</vt:lpstr>
      <vt:lpstr>צמצום-היטלים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יצוגיות כנגד רשויות</dc:title>
  <dc:creator>Ido Steiner</dc:creator>
  <cp:lastModifiedBy>HP</cp:lastModifiedBy>
  <cp:revision>193</cp:revision>
  <dcterms:created xsi:type="dcterms:W3CDTF">2019-06-19T11:52:39Z</dcterms:created>
  <dcterms:modified xsi:type="dcterms:W3CDTF">2019-07-14T06:01:20Z</dcterms:modified>
</cp:coreProperties>
</file>